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5" r:id="rId2"/>
    <p:sldId id="259" r:id="rId3"/>
    <p:sldId id="258" r:id="rId4"/>
    <p:sldId id="278" r:id="rId5"/>
    <p:sldId id="285" r:id="rId6"/>
    <p:sldId id="280" r:id="rId7"/>
    <p:sldId id="293" r:id="rId8"/>
    <p:sldId id="294" r:id="rId9"/>
    <p:sldId id="297" r:id="rId10"/>
    <p:sldId id="295" r:id="rId11"/>
    <p:sldId id="298" r:id="rId12"/>
    <p:sldId id="300" r:id="rId13"/>
    <p:sldId id="301" r:id="rId14"/>
    <p:sldId id="302" r:id="rId15"/>
    <p:sldId id="305" r:id="rId16"/>
    <p:sldId id="303" r:id="rId17"/>
    <p:sldId id="304" r:id="rId18"/>
    <p:sldId id="269" r:id="rId19"/>
    <p:sldId id="265" r:id="rId20"/>
    <p:sldId id="272" r:id="rId21"/>
    <p:sldId id="263" r:id="rId22"/>
    <p:sldId id="268" r:id="rId23"/>
    <p:sldId id="273" r:id="rId24"/>
    <p:sldId id="267" r:id="rId25"/>
    <p:sldId id="274" r:id="rId26"/>
    <p:sldId id="271" r:id="rId27"/>
    <p:sldId id="270" r:id="rId2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42" autoAdjust="0"/>
    <p:restoredTop sz="94660"/>
  </p:normalViewPr>
  <p:slideViewPr>
    <p:cSldViewPr>
      <p:cViewPr varScale="1">
        <p:scale>
          <a:sx n="72" d="100"/>
          <a:sy n="72" d="100"/>
        </p:scale>
        <p:origin x="-111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49F62D-67E2-41CB-9946-4F5E6806BBA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BC556859-200F-4307-A552-C6908398E0D2}">
      <dgm:prSet phldrT="[Testo]"/>
      <dgm:spPr/>
      <dgm:t>
        <a:bodyPr/>
        <a:lstStyle/>
        <a:p>
          <a:r>
            <a:rPr lang="it-IT" dirty="0" smtClean="0"/>
            <a:t>La Resistenza del Sud al Sud</a:t>
          </a:r>
          <a:endParaRPr lang="it-IT" dirty="0"/>
        </a:p>
      </dgm:t>
    </dgm:pt>
    <dgm:pt modelId="{52D0C661-5811-4959-A064-708C996A3C28}" type="parTrans" cxnId="{75650AB9-E60B-4968-91EA-4DB27C3C1F3A}">
      <dgm:prSet/>
      <dgm:spPr/>
      <dgm:t>
        <a:bodyPr/>
        <a:lstStyle/>
        <a:p>
          <a:endParaRPr lang="it-IT"/>
        </a:p>
      </dgm:t>
    </dgm:pt>
    <dgm:pt modelId="{AFFD8104-A279-4796-B55B-0924ABF0BB77}" type="sibTrans" cxnId="{75650AB9-E60B-4968-91EA-4DB27C3C1F3A}">
      <dgm:prSet/>
      <dgm:spPr/>
      <dgm:t>
        <a:bodyPr/>
        <a:lstStyle/>
        <a:p>
          <a:endParaRPr lang="it-IT"/>
        </a:p>
      </dgm:t>
    </dgm:pt>
    <dgm:pt modelId="{098C124A-7446-4F51-AFB6-43AAA67C154B}">
      <dgm:prSet phldrT="[Testo]" phldr="1"/>
      <dgm:spPr/>
      <dgm:t>
        <a:bodyPr/>
        <a:lstStyle/>
        <a:p>
          <a:endParaRPr lang="it-IT"/>
        </a:p>
      </dgm:t>
    </dgm:pt>
    <dgm:pt modelId="{E4D9DE7E-CCD2-428F-9C42-49D2BEDF390E}" type="parTrans" cxnId="{E57CAFC6-00D4-4594-BB8D-B1E6301D0C2D}">
      <dgm:prSet/>
      <dgm:spPr/>
      <dgm:t>
        <a:bodyPr/>
        <a:lstStyle/>
        <a:p>
          <a:endParaRPr lang="it-IT"/>
        </a:p>
      </dgm:t>
    </dgm:pt>
    <dgm:pt modelId="{C153D930-3FEA-45A0-A456-1F76F1422D20}" type="sibTrans" cxnId="{E57CAFC6-00D4-4594-BB8D-B1E6301D0C2D}">
      <dgm:prSet/>
      <dgm:spPr/>
      <dgm:t>
        <a:bodyPr/>
        <a:lstStyle/>
        <a:p>
          <a:endParaRPr lang="it-IT"/>
        </a:p>
      </dgm:t>
    </dgm:pt>
    <dgm:pt modelId="{D0DEAD46-1373-4EF2-A137-132DDFF828E8}">
      <dgm:prSet phldrT="[Testo]"/>
      <dgm:spPr/>
      <dgm:t>
        <a:bodyPr/>
        <a:lstStyle/>
        <a:p>
          <a:r>
            <a:rPr lang="it-IT" dirty="0" smtClean="0"/>
            <a:t>La Resistenza del Sud al Nord</a:t>
          </a:r>
          <a:endParaRPr lang="it-IT" dirty="0"/>
        </a:p>
      </dgm:t>
    </dgm:pt>
    <dgm:pt modelId="{AC101484-5293-472F-B772-E59C6C271312}" type="parTrans" cxnId="{CD397816-DFC1-45E8-A4A0-69A74E49AADE}">
      <dgm:prSet/>
      <dgm:spPr/>
      <dgm:t>
        <a:bodyPr/>
        <a:lstStyle/>
        <a:p>
          <a:endParaRPr lang="it-IT"/>
        </a:p>
      </dgm:t>
    </dgm:pt>
    <dgm:pt modelId="{BF1F386C-CDBC-4537-8713-9B2B80B67F03}" type="sibTrans" cxnId="{CD397816-DFC1-45E8-A4A0-69A74E49AADE}">
      <dgm:prSet/>
      <dgm:spPr/>
      <dgm:t>
        <a:bodyPr/>
        <a:lstStyle/>
        <a:p>
          <a:endParaRPr lang="it-IT"/>
        </a:p>
      </dgm:t>
    </dgm:pt>
    <dgm:pt modelId="{603D9592-CF27-43AA-B63E-44F29F5C35E2}">
      <dgm:prSet phldrT="[Testo]" phldr="1"/>
      <dgm:spPr/>
      <dgm:t>
        <a:bodyPr/>
        <a:lstStyle/>
        <a:p>
          <a:endParaRPr lang="it-IT"/>
        </a:p>
      </dgm:t>
    </dgm:pt>
    <dgm:pt modelId="{C6B1DA28-0596-4061-8545-C3976E82DF22}" type="parTrans" cxnId="{6CBA3165-FFDF-46E0-96A2-2CEF217C1345}">
      <dgm:prSet/>
      <dgm:spPr/>
      <dgm:t>
        <a:bodyPr/>
        <a:lstStyle/>
        <a:p>
          <a:endParaRPr lang="it-IT"/>
        </a:p>
      </dgm:t>
    </dgm:pt>
    <dgm:pt modelId="{624DBCC9-061D-42C7-8F22-B4A1937F710E}" type="sibTrans" cxnId="{6CBA3165-FFDF-46E0-96A2-2CEF217C1345}">
      <dgm:prSet/>
      <dgm:spPr/>
      <dgm:t>
        <a:bodyPr/>
        <a:lstStyle/>
        <a:p>
          <a:endParaRPr lang="it-IT"/>
        </a:p>
      </dgm:t>
    </dgm:pt>
    <dgm:pt modelId="{E5927E64-C221-4AF8-A632-805AE6EAE00B}" type="pres">
      <dgm:prSet presAssocID="{F549F62D-67E2-41CB-9946-4F5E6806BBA7}" presName="linear" presStyleCnt="0">
        <dgm:presLayoutVars>
          <dgm:animLvl val="lvl"/>
          <dgm:resizeHandles val="exact"/>
        </dgm:presLayoutVars>
      </dgm:prSet>
      <dgm:spPr/>
      <dgm:t>
        <a:bodyPr/>
        <a:lstStyle/>
        <a:p>
          <a:endParaRPr lang="it-IT"/>
        </a:p>
      </dgm:t>
    </dgm:pt>
    <dgm:pt modelId="{BA3424A0-2073-4B83-92DB-4899407C235B}" type="pres">
      <dgm:prSet presAssocID="{BC556859-200F-4307-A552-C6908398E0D2}" presName="parentText" presStyleLbl="node1" presStyleIdx="0" presStyleCnt="2">
        <dgm:presLayoutVars>
          <dgm:chMax val="0"/>
          <dgm:bulletEnabled val="1"/>
        </dgm:presLayoutVars>
      </dgm:prSet>
      <dgm:spPr/>
      <dgm:t>
        <a:bodyPr/>
        <a:lstStyle/>
        <a:p>
          <a:endParaRPr lang="it-IT"/>
        </a:p>
      </dgm:t>
    </dgm:pt>
    <dgm:pt modelId="{B746E4E6-0059-4D6E-A0CF-BEC5520DCA82}" type="pres">
      <dgm:prSet presAssocID="{BC556859-200F-4307-A552-C6908398E0D2}" presName="childText" presStyleLbl="revTx" presStyleIdx="0" presStyleCnt="2">
        <dgm:presLayoutVars>
          <dgm:bulletEnabled val="1"/>
        </dgm:presLayoutVars>
      </dgm:prSet>
      <dgm:spPr/>
      <dgm:t>
        <a:bodyPr/>
        <a:lstStyle/>
        <a:p>
          <a:endParaRPr lang="it-IT"/>
        </a:p>
      </dgm:t>
    </dgm:pt>
    <dgm:pt modelId="{D7EC7AFD-5B8B-4406-8E06-645C9A890EDF}" type="pres">
      <dgm:prSet presAssocID="{D0DEAD46-1373-4EF2-A137-132DDFF828E8}" presName="parentText" presStyleLbl="node1" presStyleIdx="1" presStyleCnt="2" custLinFactNeighborX="-348" custLinFactNeighborY="7507">
        <dgm:presLayoutVars>
          <dgm:chMax val="0"/>
          <dgm:bulletEnabled val="1"/>
        </dgm:presLayoutVars>
      </dgm:prSet>
      <dgm:spPr/>
      <dgm:t>
        <a:bodyPr/>
        <a:lstStyle/>
        <a:p>
          <a:endParaRPr lang="it-IT"/>
        </a:p>
      </dgm:t>
    </dgm:pt>
    <dgm:pt modelId="{370E7655-B1CA-4F38-8736-477294089835}" type="pres">
      <dgm:prSet presAssocID="{D0DEAD46-1373-4EF2-A137-132DDFF828E8}" presName="childText" presStyleLbl="revTx" presStyleIdx="1" presStyleCnt="2">
        <dgm:presLayoutVars>
          <dgm:bulletEnabled val="1"/>
        </dgm:presLayoutVars>
      </dgm:prSet>
      <dgm:spPr/>
      <dgm:t>
        <a:bodyPr/>
        <a:lstStyle/>
        <a:p>
          <a:endParaRPr lang="it-IT"/>
        </a:p>
      </dgm:t>
    </dgm:pt>
  </dgm:ptLst>
  <dgm:cxnLst>
    <dgm:cxn modelId="{7FEA672C-24EB-4DB2-8CA6-DF4EA8E85553}" type="presOf" srcId="{F549F62D-67E2-41CB-9946-4F5E6806BBA7}" destId="{E5927E64-C221-4AF8-A632-805AE6EAE00B}" srcOrd="0" destOrd="0" presId="urn:microsoft.com/office/officeart/2005/8/layout/vList2"/>
    <dgm:cxn modelId="{75650AB9-E60B-4968-91EA-4DB27C3C1F3A}" srcId="{F549F62D-67E2-41CB-9946-4F5E6806BBA7}" destId="{BC556859-200F-4307-A552-C6908398E0D2}" srcOrd="0" destOrd="0" parTransId="{52D0C661-5811-4959-A064-708C996A3C28}" sibTransId="{AFFD8104-A279-4796-B55B-0924ABF0BB77}"/>
    <dgm:cxn modelId="{6CBA3165-FFDF-46E0-96A2-2CEF217C1345}" srcId="{D0DEAD46-1373-4EF2-A137-132DDFF828E8}" destId="{603D9592-CF27-43AA-B63E-44F29F5C35E2}" srcOrd="0" destOrd="0" parTransId="{C6B1DA28-0596-4061-8545-C3976E82DF22}" sibTransId="{624DBCC9-061D-42C7-8F22-B4A1937F710E}"/>
    <dgm:cxn modelId="{CD397816-DFC1-45E8-A4A0-69A74E49AADE}" srcId="{F549F62D-67E2-41CB-9946-4F5E6806BBA7}" destId="{D0DEAD46-1373-4EF2-A137-132DDFF828E8}" srcOrd="1" destOrd="0" parTransId="{AC101484-5293-472F-B772-E59C6C271312}" sibTransId="{BF1F386C-CDBC-4537-8713-9B2B80B67F03}"/>
    <dgm:cxn modelId="{6E4CDD59-D96C-4D90-8CB1-245D05C2A18A}" type="presOf" srcId="{603D9592-CF27-43AA-B63E-44F29F5C35E2}" destId="{370E7655-B1CA-4F38-8736-477294089835}" srcOrd="0" destOrd="0" presId="urn:microsoft.com/office/officeart/2005/8/layout/vList2"/>
    <dgm:cxn modelId="{E57CAFC6-00D4-4594-BB8D-B1E6301D0C2D}" srcId="{BC556859-200F-4307-A552-C6908398E0D2}" destId="{098C124A-7446-4F51-AFB6-43AAA67C154B}" srcOrd="0" destOrd="0" parTransId="{E4D9DE7E-CCD2-428F-9C42-49D2BEDF390E}" sibTransId="{C153D930-3FEA-45A0-A456-1F76F1422D20}"/>
    <dgm:cxn modelId="{27DD01AC-C76D-4243-AC49-F2A6C3E714D8}" type="presOf" srcId="{D0DEAD46-1373-4EF2-A137-132DDFF828E8}" destId="{D7EC7AFD-5B8B-4406-8E06-645C9A890EDF}" srcOrd="0" destOrd="0" presId="urn:microsoft.com/office/officeart/2005/8/layout/vList2"/>
    <dgm:cxn modelId="{2EA9FC88-18E3-4315-9EDC-4DE340A41218}" type="presOf" srcId="{BC556859-200F-4307-A552-C6908398E0D2}" destId="{BA3424A0-2073-4B83-92DB-4899407C235B}" srcOrd="0" destOrd="0" presId="urn:microsoft.com/office/officeart/2005/8/layout/vList2"/>
    <dgm:cxn modelId="{8B724C34-82A8-44F7-9B4E-D153302F4459}" type="presOf" srcId="{098C124A-7446-4F51-AFB6-43AAA67C154B}" destId="{B746E4E6-0059-4D6E-A0CF-BEC5520DCA82}" srcOrd="0" destOrd="0" presId="urn:microsoft.com/office/officeart/2005/8/layout/vList2"/>
    <dgm:cxn modelId="{8A10C385-B243-48C8-9D50-A25838FDA3FE}" type="presParOf" srcId="{E5927E64-C221-4AF8-A632-805AE6EAE00B}" destId="{BA3424A0-2073-4B83-92DB-4899407C235B}" srcOrd="0" destOrd="0" presId="urn:microsoft.com/office/officeart/2005/8/layout/vList2"/>
    <dgm:cxn modelId="{465014C5-5C34-47CB-845B-04B9CFDC7E11}" type="presParOf" srcId="{E5927E64-C221-4AF8-A632-805AE6EAE00B}" destId="{B746E4E6-0059-4D6E-A0CF-BEC5520DCA82}" srcOrd="1" destOrd="0" presId="urn:microsoft.com/office/officeart/2005/8/layout/vList2"/>
    <dgm:cxn modelId="{107AF472-15F8-4244-87E3-ED493CC33970}" type="presParOf" srcId="{E5927E64-C221-4AF8-A632-805AE6EAE00B}" destId="{D7EC7AFD-5B8B-4406-8E06-645C9A890EDF}" srcOrd="2" destOrd="0" presId="urn:microsoft.com/office/officeart/2005/8/layout/vList2"/>
    <dgm:cxn modelId="{50BDA2A8-DB7B-4E60-B212-0C6E5E239C40}" type="presParOf" srcId="{E5927E64-C221-4AF8-A632-805AE6EAE00B}" destId="{370E7655-B1CA-4F38-8736-477294089835}" srcOrd="3"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258019-B053-4BE9-BEA7-6D4613B32872}" type="datetimeFigureOut">
              <a:rPr lang="it-IT" smtClean="0"/>
              <a:pPr/>
              <a:t>24/02/2017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00FC7D-2FAF-4457-B839-F0377500410F}"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100FC7D-2FAF-4457-B839-F0377500410F}" type="slidenum">
              <a:rPr lang="it-IT" smtClean="0"/>
              <a:pPr/>
              <a:t>22</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100FC7D-2FAF-4457-B839-F0377500410F}" type="slidenum">
              <a:rPr lang="it-IT" smtClean="0"/>
              <a:pPr/>
              <a:t>26</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24/02/2017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24/02/2017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24/02/2017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olo, contenuto e testo">
    <p:spTree>
      <p:nvGrpSpPr>
        <p:cNvPr id="1" name=""/>
        <p:cNvGrpSpPr/>
        <p:nvPr/>
      </p:nvGrpSpPr>
      <p:grpSpPr>
        <a:xfrm>
          <a:off x="0" y="0"/>
          <a:ext cx="0" cy="0"/>
          <a:chOff x="0" y="0"/>
          <a:chExt cx="0" cy="0"/>
        </a:xfrm>
      </p:grpSpPr>
      <p:sp>
        <p:nvSpPr>
          <p:cNvPr id="2" name="Titolo 1"/>
          <p:cNvSpPr>
            <a:spLocks noGrp="1"/>
          </p:cNvSpPr>
          <p:nvPr>
            <p:ph type="title"/>
          </p:nvPr>
        </p:nvSpPr>
        <p:spPr>
          <a:xfrm>
            <a:off x="1066800" y="381000"/>
            <a:ext cx="7772400" cy="114300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062038" y="1766888"/>
            <a:ext cx="3808412" cy="411321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022850" y="1766888"/>
            <a:ext cx="3808413" cy="411321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838200" y="6400800"/>
            <a:ext cx="1905000" cy="457200"/>
          </a:xfrm>
        </p:spPr>
        <p:txBody>
          <a:bodyPr/>
          <a:lstStyle>
            <a:lvl1pPr>
              <a:defRPr/>
            </a:lvl1pPr>
          </a:lstStyle>
          <a:p>
            <a:endParaRPr lang="it-IT"/>
          </a:p>
        </p:txBody>
      </p:sp>
      <p:sp>
        <p:nvSpPr>
          <p:cNvPr id="6" name="Segnaposto piè di pagina 5"/>
          <p:cNvSpPr>
            <a:spLocks noGrp="1"/>
          </p:cNvSpPr>
          <p:nvPr>
            <p:ph type="ftr" sz="quarter" idx="11"/>
          </p:nvPr>
        </p:nvSpPr>
        <p:spPr>
          <a:xfrm>
            <a:off x="3429000" y="6400800"/>
            <a:ext cx="2895600" cy="457200"/>
          </a:xfrm>
        </p:spPr>
        <p:txBody>
          <a:bodyPr/>
          <a:lstStyle>
            <a:lvl1pPr>
              <a:defRPr/>
            </a:lvl1pPr>
          </a:lstStyle>
          <a:p>
            <a:endParaRPr lang="it-IT"/>
          </a:p>
        </p:txBody>
      </p:sp>
      <p:sp>
        <p:nvSpPr>
          <p:cNvPr id="7" name="Segnaposto numero diapositiva 6"/>
          <p:cNvSpPr>
            <a:spLocks noGrp="1"/>
          </p:cNvSpPr>
          <p:nvPr>
            <p:ph type="sldNum" sz="quarter" idx="12"/>
          </p:nvPr>
        </p:nvSpPr>
        <p:spPr>
          <a:xfrm>
            <a:off x="7010400" y="6400800"/>
            <a:ext cx="1905000" cy="457200"/>
          </a:xfrm>
        </p:spPr>
        <p:txBody>
          <a:bodyPr/>
          <a:lstStyle>
            <a:lvl1pPr>
              <a:defRPr/>
            </a:lvl1pPr>
          </a:lstStyle>
          <a:p>
            <a:fld id="{160B4C6C-337F-40D7-9E81-C19A90218C43}" type="slidenum">
              <a:rPr lang="it-IT"/>
              <a:pPr/>
              <a:t>‹N›</a:t>
            </a:fld>
            <a:endParaRPr lang="it-IT"/>
          </a:p>
        </p:txBody>
      </p:sp>
    </p:spTree>
  </p:cSld>
  <p:clrMapOvr>
    <a:masterClrMapping/>
  </p:clrMapOvr>
  <p:transition spd="slow">
    <p:cover dir="r"/>
    <p:sndAc>
      <p:stSnd>
        <p:snd r:embed="rId1" name="chimes.wav" builtIn="1"/>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066800" y="3810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1062038" y="1766888"/>
            <a:ext cx="3808412" cy="411321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022850" y="1766888"/>
            <a:ext cx="3808413" cy="411321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838200" y="6400800"/>
            <a:ext cx="1905000" cy="457200"/>
          </a:xfrm>
        </p:spPr>
        <p:txBody>
          <a:bodyPr/>
          <a:lstStyle>
            <a:lvl1pPr>
              <a:defRPr/>
            </a:lvl1pPr>
          </a:lstStyle>
          <a:p>
            <a:endParaRPr lang="it-IT"/>
          </a:p>
        </p:txBody>
      </p:sp>
      <p:sp>
        <p:nvSpPr>
          <p:cNvPr id="6" name="Segnaposto piè di pagina 5"/>
          <p:cNvSpPr>
            <a:spLocks noGrp="1"/>
          </p:cNvSpPr>
          <p:nvPr>
            <p:ph type="ftr" sz="quarter" idx="11"/>
          </p:nvPr>
        </p:nvSpPr>
        <p:spPr>
          <a:xfrm>
            <a:off x="3429000" y="6400800"/>
            <a:ext cx="2895600" cy="457200"/>
          </a:xfrm>
        </p:spPr>
        <p:txBody>
          <a:bodyPr/>
          <a:lstStyle>
            <a:lvl1pPr>
              <a:defRPr/>
            </a:lvl1pPr>
          </a:lstStyle>
          <a:p>
            <a:endParaRPr lang="it-IT"/>
          </a:p>
        </p:txBody>
      </p:sp>
      <p:sp>
        <p:nvSpPr>
          <p:cNvPr id="7" name="Segnaposto numero diapositiva 6"/>
          <p:cNvSpPr>
            <a:spLocks noGrp="1"/>
          </p:cNvSpPr>
          <p:nvPr>
            <p:ph type="sldNum" sz="quarter" idx="12"/>
          </p:nvPr>
        </p:nvSpPr>
        <p:spPr>
          <a:xfrm>
            <a:off x="7010400" y="6400800"/>
            <a:ext cx="1905000" cy="457200"/>
          </a:xfrm>
        </p:spPr>
        <p:txBody>
          <a:bodyPr/>
          <a:lstStyle>
            <a:lvl1pPr>
              <a:defRPr/>
            </a:lvl1pPr>
          </a:lstStyle>
          <a:p>
            <a:fld id="{6A66F99E-E3E2-46CD-8CA8-A18101F39597}" type="slidenum">
              <a:rPr lang="it-IT"/>
              <a:pPr/>
              <a:t>‹N›</a:t>
            </a:fld>
            <a:endParaRPr lang="it-IT"/>
          </a:p>
        </p:txBody>
      </p:sp>
    </p:spTree>
  </p:cSld>
  <p:clrMapOvr>
    <a:masterClrMapping/>
  </p:clrMapOvr>
  <p:transition spd="slow">
    <p:cover dir="r"/>
    <p:sndAc>
      <p:stSnd>
        <p:snd r:embed="rId1" name="chimes.wav" builtIn="1"/>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olo, contenuto 2 e testo">
    <p:spTree>
      <p:nvGrpSpPr>
        <p:cNvPr id="1" name=""/>
        <p:cNvGrpSpPr/>
        <p:nvPr/>
      </p:nvGrpSpPr>
      <p:grpSpPr>
        <a:xfrm>
          <a:off x="0" y="0"/>
          <a:ext cx="0" cy="0"/>
          <a:chOff x="0" y="0"/>
          <a:chExt cx="0" cy="0"/>
        </a:xfrm>
      </p:grpSpPr>
      <p:sp>
        <p:nvSpPr>
          <p:cNvPr id="2" name="Titolo 1"/>
          <p:cNvSpPr>
            <a:spLocks noGrp="1"/>
          </p:cNvSpPr>
          <p:nvPr>
            <p:ph type="title"/>
          </p:nvPr>
        </p:nvSpPr>
        <p:spPr>
          <a:xfrm>
            <a:off x="1066800" y="381000"/>
            <a:ext cx="7772400" cy="1143000"/>
          </a:xfrm>
        </p:spPr>
        <p:txBody>
          <a:bodyPr/>
          <a:lstStyle/>
          <a:p>
            <a:r>
              <a:rPr lang="it-IT" smtClean="0"/>
              <a:t>Fare clic per modificare lo stile del titolo</a:t>
            </a:r>
            <a:endParaRPr lang="it-IT"/>
          </a:p>
        </p:txBody>
      </p:sp>
      <p:sp>
        <p:nvSpPr>
          <p:cNvPr id="3" name="Segnaposto contenuto 2"/>
          <p:cNvSpPr>
            <a:spLocks noGrp="1"/>
          </p:cNvSpPr>
          <p:nvPr>
            <p:ph sz="quarter" idx="1"/>
          </p:nvPr>
        </p:nvSpPr>
        <p:spPr>
          <a:xfrm>
            <a:off x="1062038" y="1766888"/>
            <a:ext cx="3808412" cy="197961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1062038" y="3898900"/>
            <a:ext cx="3808412"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half" idx="3"/>
          </p:nvPr>
        </p:nvSpPr>
        <p:spPr>
          <a:xfrm>
            <a:off x="5022850" y="1766888"/>
            <a:ext cx="3808413" cy="411321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data 5"/>
          <p:cNvSpPr>
            <a:spLocks noGrp="1"/>
          </p:cNvSpPr>
          <p:nvPr>
            <p:ph type="dt" sz="half" idx="10"/>
          </p:nvPr>
        </p:nvSpPr>
        <p:spPr>
          <a:xfrm>
            <a:off x="838200" y="6400800"/>
            <a:ext cx="1905000" cy="457200"/>
          </a:xfrm>
        </p:spPr>
        <p:txBody>
          <a:bodyPr/>
          <a:lstStyle>
            <a:lvl1pPr>
              <a:defRPr/>
            </a:lvl1pPr>
          </a:lstStyle>
          <a:p>
            <a:endParaRPr lang="it-IT"/>
          </a:p>
        </p:txBody>
      </p:sp>
      <p:sp>
        <p:nvSpPr>
          <p:cNvPr id="7" name="Segnaposto piè di pagina 6"/>
          <p:cNvSpPr>
            <a:spLocks noGrp="1"/>
          </p:cNvSpPr>
          <p:nvPr>
            <p:ph type="ftr" sz="quarter" idx="11"/>
          </p:nvPr>
        </p:nvSpPr>
        <p:spPr>
          <a:xfrm>
            <a:off x="3429000" y="6400800"/>
            <a:ext cx="2895600" cy="457200"/>
          </a:xfrm>
        </p:spPr>
        <p:txBody>
          <a:bodyPr/>
          <a:lstStyle>
            <a:lvl1pPr>
              <a:defRPr/>
            </a:lvl1pPr>
          </a:lstStyle>
          <a:p>
            <a:endParaRPr lang="it-IT"/>
          </a:p>
        </p:txBody>
      </p:sp>
      <p:sp>
        <p:nvSpPr>
          <p:cNvPr id="8" name="Segnaposto numero diapositiva 7"/>
          <p:cNvSpPr>
            <a:spLocks noGrp="1"/>
          </p:cNvSpPr>
          <p:nvPr>
            <p:ph type="sldNum" sz="quarter" idx="12"/>
          </p:nvPr>
        </p:nvSpPr>
        <p:spPr>
          <a:xfrm>
            <a:off x="7010400" y="6400800"/>
            <a:ext cx="1905000" cy="457200"/>
          </a:xfrm>
        </p:spPr>
        <p:txBody>
          <a:bodyPr/>
          <a:lstStyle>
            <a:lvl1pPr>
              <a:defRPr/>
            </a:lvl1pPr>
          </a:lstStyle>
          <a:p>
            <a:fld id="{A5C8BAC8-28A3-40EF-A9E9-F5995E1379AC}" type="slidenum">
              <a:rPr lang="it-IT"/>
              <a:pPr/>
              <a:t>‹N›</a:t>
            </a:fld>
            <a:endParaRPr lang="it-IT"/>
          </a:p>
        </p:txBody>
      </p:sp>
    </p:spTree>
  </p:cSld>
  <p:clrMapOvr>
    <a:masterClrMapping/>
  </p:clrMapOvr>
  <p:transition spd="slow">
    <p:cover dir="r"/>
    <p:sndAc>
      <p:stSnd>
        <p:snd r:embed="rId1" name="chimes.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24/02/2017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24/02/2017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24/02/2017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24/02/2017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24/02/2017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24/02/2017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24/02/2017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24/02/2017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366FF"/>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24/02/2017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it/url?sa=i&amp;rct=j&amp;q=&amp;esrc=s&amp;frm=1&amp;source=images&amp;cd=&amp;cad=rja&amp;uact=8&amp;ved=0CAcQjRw&amp;url=http://www.profcivile.altervista.org/doc/II%20guerra/atlante%20storico%20della%20seconda%20guerra%20mondiale.html&amp;ei=KATiVMXwHcOraYnqgcgO&amp;bvm=bv.85970519,d.d2s&amp;psig=AFQjCNHTWk0dLyXeZAqDypAQ-MOkdHVyTw&amp;ust=1424184638561048"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upload.wikimedia.org/wikipedia/it/thumb/2/2a/Pierocalamandrei.gif/170px-Pierocalamandrei.gif"/>
          <p:cNvPicPr>
            <a:picLocks noChangeAspect="1" noChangeArrowheads="1"/>
          </p:cNvPicPr>
          <p:nvPr/>
        </p:nvPicPr>
        <p:blipFill>
          <a:blip r:embed="rId2"/>
          <a:srcRect/>
          <a:stretch>
            <a:fillRect/>
          </a:stretch>
        </p:blipFill>
        <p:spPr bwMode="auto">
          <a:xfrm>
            <a:off x="428596" y="571480"/>
            <a:ext cx="1619250" cy="1990725"/>
          </a:xfrm>
          <a:prstGeom prst="rect">
            <a:avLst/>
          </a:prstGeom>
          <a:noFill/>
        </p:spPr>
      </p:pic>
      <p:sp>
        <p:nvSpPr>
          <p:cNvPr id="3" name="Rettangolo 2"/>
          <p:cNvSpPr/>
          <p:nvPr/>
        </p:nvSpPr>
        <p:spPr>
          <a:xfrm>
            <a:off x="2286000" y="474345"/>
            <a:ext cx="4572000" cy="5909310"/>
          </a:xfrm>
          <a:prstGeom prst="rect">
            <a:avLst/>
          </a:prstGeom>
        </p:spPr>
        <p:txBody>
          <a:bodyPr>
            <a:spAutoFit/>
          </a:bodyPr>
          <a:lstStyle/>
          <a:p>
            <a:pPr algn="just" fontAlgn="base">
              <a:spcAft>
                <a:spcPct val="0"/>
              </a:spcAft>
              <a:buSzTx/>
              <a:buFontTx/>
              <a:buNone/>
            </a:pPr>
            <a:r>
              <a:rPr lang="it-IT" dirty="0" smtClean="0">
                <a:latin typeface="Arial" charset="0"/>
                <a:ea typeface="ＭＳ Ｐゴシック" pitchFamily="34" charset="-128"/>
              </a:rPr>
              <a:t>“</a:t>
            </a:r>
            <a:r>
              <a:rPr lang="it-IT" i="1" dirty="0" smtClean="0">
                <a:latin typeface="Arial" charset="0"/>
                <a:ea typeface="ＭＳ Ｐゴシック" pitchFamily="34" charset="-128"/>
              </a:rPr>
              <a:t>La Repubblica nata il 2 giugno 1946 non era improvvisata, balzata su in un giorno di torbida passione, ma voluta, meditata, paziente, ragionata; non un impeto di generosa illusione romantica, ma una </a:t>
            </a:r>
            <a:r>
              <a:rPr lang="it-IT" i="1" u="sng" dirty="0" smtClean="0">
                <a:latin typeface="Arial" charset="0"/>
                <a:ea typeface="ＭＳ Ｐゴシック" pitchFamily="34" charset="-128"/>
              </a:rPr>
              <a:t>prolungata prova di coscienza civile </a:t>
            </a:r>
            <a:r>
              <a:rPr lang="it-IT" i="1" dirty="0" smtClean="0">
                <a:latin typeface="Arial" charset="0"/>
                <a:ea typeface="ＭＳ Ｐゴシック" pitchFamily="34" charset="-128"/>
              </a:rPr>
              <a:t>e di </a:t>
            </a:r>
            <a:r>
              <a:rPr lang="it-IT" i="1" u="sng" dirty="0" smtClean="0">
                <a:latin typeface="Arial" charset="0"/>
                <a:ea typeface="ＭＳ Ｐゴシック" pitchFamily="34" charset="-128"/>
              </a:rPr>
              <a:t>riacquistata ragione</a:t>
            </a:r>
            <a:r>
              <a:rPr lang="it-IT" i="1" dirty="0" smtClean="0">
                <a:latin typeface="Arial" charset="0"/>
                <a:ea typeface="ＭＳ Ｐゴシック" pitchFamily="34" charset="-128"/>
              </a:rPr>
              <a:t> […] </a:t>
            </a:r>
          </a:p>
          <a:p>
            <a:pPr algn="just" fontAlgn="base">
              <a:spcAft>
                <a:spcPct val="0"/>
              </a:spcAft>
              <a:buSzTx/>
              <a:buFontTx/>
              <a:buNone/>
            </a:pPr>
            <a:r>
              <a:rPr lang="it-IT" i="1" dirty="0" smtClean="0">
                <a:latin typeface="Arial" charset="0"/>
                <a:ea typeface="ＭＳ Ｐゴシック" pitchFamily="34" charset="-128"/>
              </a:rPr>
              <a:t>		Se voi volete andare </a:t>
            </a:r>
            <a:r>
              <a:rPr lang="it-IT" i="1" u="sng" dirty="0" smtClean="0">
                <a:latin typeface="Arial" charset="0"/>
                <a:ea typeface="ＭＳ Ｐゴシック" pitchFamily="34" charset="-128"/>
              </a:rPr>
              <a:t>in pellegrinaggio nel luogo dove è nata la nostra Costituzione</a:t>
            </a:r>
            <a:r>
              <a:rPr lang="it-IT" i="1" dirty="0" smtClean="0">
                <a:latin typeface="Arial" charset="0"/>
                <a:ea typeface="ＭＳ Ｐゴシック" pitchFamily="34" charset="-128"/>
              </a:rPr>
              <a:t>, andate nelle montagne </a:t>
            </a:r>
            <a:r>
              <a:rPr lang="it-IT" i="1" u="sng" dirty="0" smtClean="0">
                <a:latin typeface="Arial" charset="0"/>
                <a:ea typeface="ＭＳ Ｐゴシック" pitchFamily="34" charset="-128"/>
              </a:rPr>
              <a:t>dove caddero i partigiani</a:t>
            </a:r>
            <a:r>
              <a:rPr lang="it-IT" i="1" dirty="0" smtClean="0">
                <a:latin typeface="Arial" charset="0"/>
                <a:ea typeface="ＭＳ Ｐゴシック" pitchFamily="34" charset="-128"/>
              </a:rPr>
              <a:t>, nelle carceri dove furono imprigionati, nei campi dove furono impiccati. </a:t>
            </a:r>
          </a:p>
          <a:p>
            <a:pPr algn="just" fontAlgn="base">
              <a:spcAft>
                <a:spcPct val="0"/>
              </a:spcAft>
              <a:buSzTx/>
              <a:buFontTx/>
              <a:buNone/>
            </a:pPr>
            <a:r>
              <a:rPr lang="it-IT" i="1" dirty="0" smtClean="0">
                <a:latin typeface="Arial" charset="0"/>
                <a:ea typeface="ＭＳ Ｐゴシック" pitchFamily="34" charset="-128"/>
              </a:rPr>
              <a:t>		</a:t>
            </a:r>
            <a:r>
              <a:rPr lang="it-IT" i="1" u="sng" dirty="0" smtClean="0">
                <a:latin typeface="Arial" charset="0"/>
                <a:ea typeface="ＭＳ Ｐゴシック" pitchFamily="34" charset="-128"/>
              </a:rPr>
              <a:t>Dovunque è morto un italiano per riscattare la libertà e la dignità</a:t>
            </a:r>
            <a:r>
              <a:rPr lang="it-IT" i="1" dirty="0" smtClean="0">
                <a:latin typeface="Arial" charset="0"/>
                <a:ea typeface="ＭＳ Ｐゴシック" pitchFamily="34" charset="-128"/>
              </a:rPr>
              <a:t>, andate lì o giovani, col pensiero, perché lì è nata la nostra Costituzione</a:t>
            </a:r>
            <a:r>
              <a:rPr lang="it-IT" dirty="0" smtClean="0">
                <a:latin typeface="Arial" charset="0"/>
                <a:ea typeface="ＭＳ Ｐゴシック" pitchFamily="34" charset="-128"/>
              </a:rPr>
              <a:t>”. </a:t>
            </a:r>
          </a:p>
          <a:p>
            <a:pPr algn="r" fontAlgn="base">
              <a:spcAft>
                <a:spcPct val="0"/>
              </a:spcAft>
              <a:buSzTx/>
              <a:buFontTx/>
              <a:buNone/>
            </a:pPr>
            <a:endParaRPr lang="it-IT" b="1" dirty="0" smtClean="0">
              <a:latin typeface="Arial" charset="0"/>
              <a:ea typeface="ＭＳ Ｐゴシック" pitchFamily="34" charset="-128"/>
            </a:endParaRPr>
          </a:p>
          <a:p>
            <a:pPr algn="r" fontAlgn="base">
              <a:spcAft>
                <a:spcPct val="0"/>
              </a:spcAft>
              <a:buSzTx/>
              <a:buFontTx/>
              <a:buNone/>
            </a:pPr>
            <a:r>
              <a:rPr lang="it-IT" b="1" dirty="0" smtClean="0">
                <a:latin typeface="Arial" charset="0"/>
                <a:ea typeface="ＭＳ Ｐゴシック" pitchFamily="34" charset="-128"/>
              </a:rPr>
              <a:t>Piero </a:t>
            </a:r>
            <a:r>
              <a:rPr lang="it-IT" b="1" dirty="0" err="1" smtClean="0">
                <a:latin typeface="Arial" charset="0"/>
                <a:ea typeface="ＭＳ Ｐゴシック" pitchFamily="34" charset="-128"/>
              </a:rPr>
              <a:t>Calamandrei</a:t>
            </a:r>
            <a:r>
              <a:rPr lang="it-IT" b="1" dirty="0" smtClean="0">
                <a:latin typeface="Arial" charset="0"/>
                <a:ea typeface="ＭＳ Ｐゴシック" pitchFamily="34" charset="-128"/>
              </a:rPr>
              <a:t>, </a:t>
            </a:r>
            <a:r>
              <a:rPr lang="it-IT" b="1" i="1" dirty="0" smtClean="0">
                <a:latin typeface="Arial" charset="0"/>
                <a:ea typeface="ＭＳ Ｐゴシック" pitchFamily="34" charset="-128"/>
              </a:rPr>
              <a:t>Discorso ai giovani sull’origine della Costituzione, </a:t>
            </a:r>
            <a:r>
              <a:rPr lang="it-IT" b="1" dirty="0" smtClean="0">
                <a:latin typeface="Arial" charset="0"/>
                <a:ea typeface="ＭＳ Ｐゴシック" pitchFamily="34" charset="-128"/>
              </a:rPr>
              <a:t>Milano, 1955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SETTEMBRE  1943</a:t>
            </a:r>
            <a:endParaRPr lang="it-IT" dirty="0">
              <a:solidFill>
                <a:srgbClr val="FF0000"/>
              </a:solidFill>
            </a:endParaRPr>
          </a:p>
        </p:txBody>
      </p:sp>
      <p:sp>
        <p:nvSpPr>
          <p:cNvPr id="3" name="Segnaposto contenuto 2"/>
          <p:cNvSpPr>
            <a:spLocks noGrp="1"/>
          </p:cNvSpPr>
          <p:nvPr>
            <p:ph idx="1"/>
          </p:nvPr>
        </p:nvSpPr>
        <p:spPr>
          <a:xfrm>
            <a:off x="457200" y="1214422"/>
            <a:ext cx="8229600" cy="4911741"/>
          </a:xfrm>
        </p:spPr>
        <p:txBody>
          <a:bodyPr>
            <a:noAutofit/>
          </a:bodyPr>
          <a:lstStyle/>
          <a:p>
            <a:pPr algn="just">
              <a:buNone/>
            </a:pPr>
            <a:r>
              <a:rPr lang="it-IT" sz="1600" b="1" dirty="0" smtClean="0"/>
              <a:t>12 settembre</a:t>
            </a:r>
          </a:p>
          <a:p>
            <a:pPr algn="just">
              <a:buNone/>
            </a:pPr>
            <a:r>
              <a:rPr lang="it-IT" sz="1600" dirty="0" smtClean="0"/>
              <a:t> Paracadutisti tedeschi comandati da Otto </a:t>
            </a:r>
            <a:r>
              <a:rPr lang="it-IT" sz="1600" dirty="0" err="1" smtClean="0"/>
              <a:t>Skorzeny</a:t>
            </a:r>
            <a:r>
              <a:rPr lang="it-IT" sz="1600" b="1" dirty="0" smtClean="0"/>
              <a:t> liberano Mussolini</a:t>
            </a:r>
            <a:r>
              <a:rPr lang="it-IT" sz="1600" dirty="0" smtClean="0"/>
              <a:t> dalla prigione del Gran</a:t>
            </a:r>
          </a:p>
          <a:p>
            <a:pPr algn="just">
              <a:buNone/>
            </a:pPr>
            <a:r>
              <a:rPr lang="it-IT" sz="1600" dirty="0" smtClean="0"/>
              <a:t>Sasso e lo trasportano in aereo a Monaco di Baviera. Nello stesso giorno, nel cuneese, Duccio</a:t>
            </a:r>
          </a:p>
          <a:p>
            <a:pPr algn="just">
              <a:buNone/>
            </a:pPr>
            <a:r>
              <a:rPr lang="it-IT" sz="1600" dirty="0" err="1" smtClean="0"/>
              <a:t>Galimberti</a:t>
            </a:r>
            <a:r>
              <a:rPr lang="it-IT" sz="1600" dirty="0" smtClean="0"/>
              <a:t> e Dante Livio Bianco insieme a molti giovani danno inizio alla lotta armata.</a:t>
            </a:r>
          </a:p>
          <a:p>
            <a:pPr algn="just">
              <a:buNone/>
            </a:pPr>
            <a:r>
              <a:rPr lang="it-IT" sz="1600" dirty="0" smtClean="0"/>
              <a:t>A Gorizia, ha inizio la prima battaglia di grandi dimensioni della Resistenza italiana, sostenuta</a:t>
            </a:r>
          </a:p>
          <a:p>
            <a:pPr algn="just">
              <a:buNone/>
            </a:pPr>
            <a:r>
              <a:rPr lang="it-IT" sz="1600" dirty="0" smtClean="0"/>
              <a:t>dalla Brigata Proletaria, un migliaio di partigiani in gran parte operai dei cantieri di Monfalcone</a:t>
            </a:r>
          </a:p>
          <a:p>
            <a:pPr algn="just">
              <a:buNone/>
            </a:pPr>
            <a:r>
              <a:rPr lang="it-IT" sz="1600" dirty="0" smtClean="0"/>
              <a:t>cui si unirono alcuni reparti di soldati italiani.    </a:t>
            </a:r>
          </a:p>
          <a:p>
            <a:pPr algn="just">
              <a:buNone/>
            </a:pPr>
            <a:r>
              <a:rPr lang="it-IT" sz="1600" dirty="0" smtClean="0"/>
              <a:t>                                                                                                        </a:t>
            </a:r>
          </a:p>
          <a:p>
            <a:pPr algn="just">
              <a:buNone/>
            </a:pPr>
            <a:r>
              <a:rPr lang="it-IT" sz="1600" b="1" dirty="0" smtClean="0"/>
              <a:t>14 settembre </a:t>
            </a:r>
          </a:p>
          <a:p>
            <a:pPr algn="just">
              <a:buNone/>
            </a:pPr>
            <a:r>
              <a:rPr lang="it-IT" sz="1600" dirty="0" smtClean="0"/>
              <a:t>Diecimila soldati della </a:t>
            </a:r>
            <a:r>
              <a:rPr lang="it-IT" sz="1600" b="1" dirty="0" smtClean="0">
                <a:solidFill>
                  <a:srgbClr val="FF0000"/>
                </a:solidFill>
              </a:rPr>
              <a:t>divisione </a:t>
            </a:r>
            <a:r>
              <a:rPr lang="it-IT" sz="1600" b="1" dirty="0" err="1" smtClean="0">
                <a:solidFill>
                  <a:srgbClr val="FF0000"/>
                </a:solidFill>
              </a:rPr>
              <a:t>Acqui</a:t>
            </a:r>
            <a:r>
              <a:rPr lang="it-IT" sz="1600" dirty="0" smtClean="0"/>
              <a:t>, dopo aver rifiutato di consegnare le armi ai tedeschi,</a:t>
            </a:r>
          </a:p>
          <a:p>
            <a:pPr algn="just">
              <a:buNone/>
            </a:pPr>
            <a:r>
              <a:rPr lang="it-IT" sz="1600" dirty="0" smtClean="0"/>
              <a:t>vengono massacrati a</a:t>
            </a:r>
            <a:r>
              <a:rPr lang="it-IT" sz="1600" dirty="0" smtClean="0">
                <a:solidFill>
                  <a:srgbClr val="FF0000"/>
                </a:solidFill>
              </a:rPr>
              <a:t> </a:t>
            </a:r>
            <a:r>
              <a:rPr lang="it-IT" sz="1600" b="1" dirty="0" smtClean="0">
                <a:solidFill>
                  <a:srgbClr val="FF0000"/>
                </a:solidFill>
              </a:rPr>
              <a:t>Cefalonia</a:t>
            </a:r>
            <a:r>
              <a:rPr lang="it-IT" sz="1600" dirty="0" smtClean="0">
                <a:solidFill>
                  <a:srgbClr val="FF0000"/>
                </a:solidFill>
              </a:rPr>
              <a:t> </a:t>
            </a:r>
            <a:r>
              <a:rPr lang="it-IT" sz="1600" dirty="0" smtClean="0"/>
              <a:t>(l'isola più grande dell'arcipelago delle Ionie in Grecia); </a:t>
            </a:r>
          </a:p>
          <a:p>
            <a:pPr algn="just">
              <a:buNone/>
            </a:pPr>
            <a:r>
              <a:rPr lang="it-IT" sz="1600" dirty="0" smtClean="0"/>
              <a:t>i pochi superstiti si uniscono alla Resistenza greca.  Inizia la deportazione nei campi di lavoro in</a:t>
            </a:r>
          </a:p>
          <a:p>
            <a:pPr algn="just">
              <a:buNone/>
            </a:pPr>
            <a:r>
              <a:rPr lang="it-IT" sz="1600" dirty="0" smtClean="0"/>
              <a:t>Germania dei militari che si rifiutano di combattere accanto ai tedeschi (IMI : Internati Militari</a:t>
            </a:r>
          </a:p>
          <a:p>
            <a:pPr algn="just">
              <a:buNone/>
            </a:pPr>
            <a:r>
              <a:rPr lang="it-IT" sz="1600" dirty="0" smtClean="0"/>
              <a:t>Italiani)                </a:t>
            </a:r>
          </a:p>
          <a:p>
            <a:pPr algn="just">
              <a:buNone/>
            </a:pPr>
            <a:endParaRPr lang="it-IT" sz="1600" dirty="0" smtClean="0"/>
          </a:p>
          <a:p>
            <a:pPr algn="just">
              <a:buNone/>
            </a:pPr>
            <a:r>
              <a:rPr lang="it-IT" sz="1600" dirty="0" smtClean="0"/>
              <a:t>. </a:t>
            </a:r>
            <a:br>
              <a:rPr lang="it-IT" sz="1600" dirty="0" smtClean="0"/>
            </a:br>
            <a:r>
              <a:rPr lang="it-IT" sz="1600" dirty="0" smtClean="0"/>
              <a:t/>
            </a:r>
            <a:br>
              <a:rPr lang="it-IT" sz="1600" dirty="0" smtClean="0"/>
            </a:br>
            <a:r>
              <a:rPr lang="it-IT" sz="1600" dirty="0" smtClean="0"/>
              <a:t/>
            </a:r>
            <a:br>
              <a:rPr lang="it-IT" sz="1600" dirty="0" smtClean="0"/>
            </a:br>
            <a:endParaRPr lang="it-IT"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SETTEMBRE  1943</a:t>
            </a:r>
            <a:endParaRPr lang="it-IT" dirty="0">
              <a:solidFill>
                <a:srgbClr val="FF0000"/>
              </a:solidFill>
            </a:endParaRPr>
          </a:p>
        </p:txBody>
      </p:sp>
      <p:sp>
        <p:nvSpPr>
          <p:cNvPr id="3" name="Segnaposto contenuto 2"/>
          <p:cNvSpPr>
            <a:spLocks noGrp="1"/>
          </p:cNvSpPr>
          <p:nvPr>
            <p:ph idx="1"/>
          </p:nvPr>
        </p:nvSpPr>
        <p:spPr>
          <a:xfrm>
            <a:off x="457200" y="1214422"/>
            <a:ext cx="8229600" cy="4911741"/>
          </a:xfrm>
        </p:spPr>
        <p:txBody>
          <a:bodyPr>
            <a:noAutofit/>
          </a:bodyPr>
          <a:lstStyle/>
          <a:p>
            <a:pPr algn="just">
              <a:buNone/>
            </a:pPr>
            <a:endParaRPr lang="it-IT" sz="1600" dirty="0" smtClean="0"/>
          </a:p>
          <a:p>
            <a:pPr algn="just">
              <a:buNone/>
            </a:pPr>
            <a:r>
              <a:rPr lang="it-IT" sz="1600" b="1" dirty="0" smtClean="0"/>
              <a:t>18 settembre</a:t>
            </a:r>
          </a:p>
          <a:p>
            <a:pPr algn="just">
              <a:buNone/>
            </a:pPr>
            <a:r>
              <a:rPr lang="it-IT" sz="1600" dirty="0" smtClean="0"/>
              <a:t> Da Radio Monaco Mussolini annuncia la nascita del </a:t>
            </a:r>
            <a:r>
              <a:rPr lang="it-IT" sz="1600" b="1" dirty="0" smtClean="0">
                <a:solidFill>
                  <a:srgbClr val="FF0000"/>
                </a:solidFill>
              </a:rPr>
              <a:t>Partito fascista repubblicano</a:t>
            </a:r>
            <a:r>
              <a:rPr lang="it-IT" sz="1600" dirty="0" smtClean="0">
                <a:solidFill>
                  <a:srgbClr val="FF0000"/>
                </a:solidFill>
              </a:rPr>
              <a:t> (PFR)</a:t>
            </a:r>
            <a:r>
              <a:rPr lang="it-IT" sz="1600" dirty="0" smtClean="0"/>
              <a:t> e la</a:t>
            </a:r>
          </a:p>
          <a:p>
            <a:pPr algn="just">
              <a:buNone/>
            </a:pPr>
            <a:r>
              <a:rPr lang="it-IT" sz="1600" dirty="0" smtClean="0"/>
              <a:t>nascita della </a:t>
            </a:r>
            <a:r>
              <a:rPr lang="it-IT" sz="1600" b="1" dirty="0" smtClean="0">
                <a:solidFill>
                  <a:srgbClr val="FF0000"/>
                </a:solidFill>
              </a:rPr>
              <a:t>Repubblica di Salò. </a:t>
            </a:r>
          </a:p>
          <a:p>
            <a:pPr algn="just">
              <a:buNone/>
            </a:pPr>
            <a:endParaRPr lang="it-IT" sz="1600" b="1" dirty="0" smtClean="0">
              <a:solidFill>
                <a:srgbClr val="FF0000"/>
              </a:solidFill>
            </a:endParaRPr>
          </a:p>
          <a:p>
            <a:pPr algn="just">
              <a:buNone/>
            </a:pPr>
            <a:r>
              <a:rPr lang="it-IT" sz="1600" dirty="0" smtClean="0"/>
              <a:t>Nei mesi che seguiranno i soldati italiani allo sbando nei territori occupati, i giovani che cercano di</a:t>
            </a:r>
          </a:p>
          <a:p>
            <a:pPr algn="just">
              <a:buNone/>
            </a:pPr>
            <a:r>
              <a:rPr lang="it-IT" sz="1600" dirty="0" smtClean="0"/>
              <a:t>sfuggire alla leva militare della repubblica di Salò, gli studenti delle città ingrossano le fila delle</a:t>
            </a:r>
          </a:p>
          <a:p>
            <a:pPr algn="just">
              <a:buNone/>
            </a:pPr>
            <a:r>
              <a:rPr lang="it-IT" sz="1600" dirty="0" smtClean="0"/>
              <a:t>brigate partigiane organizzate dai partiti antifascisti.</a:t>
            </a:r>
          </a:p>
          <a:p>
            <a:pPr algn="just">
              <a:buNone/>
            </a:pPr>
            <a:endParaRPr lang="it-IT" sz="1600" dirty="0" smtClean="0"/>
          </a:p>
          <a:p>
            <a:pPr algn="just">
              <a:buNone/>
            </a:pPr>
            <a:endParaRPr lang="it-IT" sz="1600" b="1"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flipV="1">
            <a:off x="1792288" y="5367338"/>
            <a:ext cx="5486400" cy="776306"/>
          </a:xfrm>
        </p:spPr>
        <p:txBody>
          <a:bodyPr/>
          <a:lstStyle/>
          <a:p>
            <a:endParaRPr lang="it-IT" dirty="0"/>
          </a:p>
        </p:txBody>
      </p:sp>
      <p:sp>
        <p:nvSpPr>
          <p:cNvPr id="4" name="Segnaposto testo 3"/>
          <p:cNvSpPr>
            <a:spLocks noGrp="1"/>
          </p:cNvSpPr>
          <p:nvPr>
            <p:ph type="body" sz="half" idx="2"/>
          </p:nvPr>
        </p:nvSpPr>
        <p:spPr>
          <a:xfrm>
            <a:off x="1792288" y="6126480"/>
            <a:ext cx="5486400" cy="45719"/>
          </a:xfrm>
        </p:spPr>
        <p:txBody>
          <a:bodyPr>
            <a:normAutofit fontScale="25000" lnSpcReduction="20000"/>
          </a:bodyPr>
          <a:lstStyle/>
          <a:p>
            <a:endParaRPr lang="it-IT" dirty="0"/>
          </a:p>
        </p:txBody>
      </p:sp>
      <p:pic>
        <p:nvPicPr>
          <p:cNvPr id="5" name="Segnaposto immagine 4" descr="http://www.carnialibera1944.it/immagini/resistenza_uni_album/immagini/volantino_studenti_jpg.jpg"/>
          <p:cNvPicPr>
            <a:picLocks noGrp="1"/>
          </p:cNvPicPr>
          <p:nvPr>
            <p:ph type="pic" idx="1"/>
          </p:nvPr>
        </p:nvPicPr>
        <p:blipFill>
          <a:blip r:embed="rId2"/>
          <a:srcRect l="2284" r="2284"/>
          <a:stretch>
            <a:fillRect/>
          </a:stretch>
        </p:blipFill>
        <p:spPr bwMode="auto">
          <a:xfrm>
            <a:off x="1571604" y="285728"/>
            <a:ext cx="5707084" cy="628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dirty="0" smtClean="0"/>
              <a:t>9 NOVEMBRE 1943 </a:t>
            </a:r>
            <a:br>
              <a:rPr lang="it-IT" dirty="0" smtClean="0"/>
            </a:br>
            <a:r>
              <a:rPr lang="it-IT" dirty="0" smtClean="0"/>
              <a:t>DISCORSO AI GIOVANI </a:t>
            </a:r>
            <a:r>
              <a:rPr lang="it-IT" dirty="0" err="1" smtClean="0"/>
              <a:t>DI</a:t>
            </a:r>
            <a:r>
              <a:rPr lang="it-IT" dirty="0" smtClean="0"/>
              <a:t> CONCETTO MARCHESI</a:t>
            </a:r>
            <a:endParaRPr lang="it-IT" dirty="0"/>
          </a:p>
        </p:txBody>
      </p:sp>
      <p:sp>
        <p:nvSpPr>
          <p:cNvPr id="4" name="Segnaposto testo 3"/>
          <p:cNvSpPr>
            <a:spLocks noGrp="1"/>
          </p:cNvSpPr>
          <p:nvPr>
            <p:ph type="body" sz="half" idx="2"/>
          </p:nvPr>
        </p:nvSpPr>
        <p:spPr/>
        <p:txBody>
          <a:bodyPr>
            <a:normAutofit fontScale="77500" lnSpcReduction="20000"/>
          </a:bodyPr>
          <a:lstStyle/>
          <a:p>
            <a:pPr algn="just"/>
            <a:r>
              <a:rPr lang="it-IT" dirty="0" smtClean="0"/>
              <a:t>Nel congedarsi da Rettore dell’Università di Padova, prima di scappare in montagna per intraprendere la lotta partigiana, Concetto Marchesi pronunciò questa bellissima esortazione alla Resistenza.  La coscienza del latinista catanese impedì di continuare a ricoprire l’altissimo incarico nel prestigioso ateneo patavino e lo spinse a prendere coraggiosamente la strada per la montagna. </a:t>
            </a:r>
            <a:endParaRPr lang="it-IT" dirty="0"/>
          </a:p>
        </p:txBody>
      </p:sp>
      <p:pic>
        <p:nvPicPr>
          <p:cNvPr id="1026" name="Picture 2" descr="https://anpisenago.files.wordpress.com/2013/06/1-concetto_marchesi_discorsi_parlamentari_1945-1957_big.jpg?w=360"/>
          <p:cNvPicPr>
            <a:picLocks noGrp="1" noChangeAspect="1" noChangeArrowheads="1"/>
          </p:cNvPicPr>
          <p:nvPr>
            <p:ph type="pic" idx="1"/>
          </p:nvPr>
        </p:nvPicPr>
        <p:blipFill>
          <a:blip r:embed="rId2"/>
          <a:srcRect l="5926" r="5926"/>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Studenti dell’Università di Padova!</a:t>
            </a:r>
            <a:endParaRPr lang="it-IT" dirty="0"/>
          </a:p>
        </p:txBody>
      </p:sp>
      <p:sp>
        <p:nvSpPr>
          <p:cNvPr id="3" name="Segnaposto contenuto 2"/>
          <p:cNvSpPr>
            <a:spLocks noGrp="1"/>
          </p:cNvSpPr>
          <p:nvPr>
            <p:ph idx="1"/>
          </p:nvPr>
        </p:nvSpPr>
        <p:spPr/>
        <p:txBody>
          <a:bodyPr>
            <a:normAutofit fontScale="32500" lnSpcReduction="20000"/>
          </a:bodyPr>
          <a:lstStyle/>
          <a:p>
            <a:pPr>
              <a:buNone/>
            </a:pPr>
            <a:r>
              <a:rPr lang="it-IT" b="1" dirty="0" smtClean="0"/>
              <a:t>Sono rimasto a capo della Vostra Università finche speravo di mantenerla immune dall’offesa fascista e dalla minaccia germanica; fino a che speravo di</a:t>
            </a:r>
          </a:p>
          <a:p>
            <a:pPr>
              <a:buNone/>
            </a:pPr>
            <a:r>
              <a:rPr lang="it-IT" b="1" dirty="0" smtClean="0"/>
              <a:t>difendervi da servitù politiche e militari e di proteggere con la mia fede pubblicamente professata la vostra fede costretta al silenzio ed al segreto. Tale</a:t>
            </a:r>
          </a:p>
          <a:p>
            <a:pPr>
              <a:buNone/>
            </a:pPr>
            <a:r>
              <a:rPr lang="it-IT" b="1" dirty="0" smtClean="0"/>
              <a:t>proposito mi ha fatto resistere, contro il malessere che sempre più mi invadeva nel restare a un posto che ai lontani e agli estranei poteva apparire di</a:t>
            </a:r>
          </a:p>
          <a:p>
            <a:pPr>
              <a:buNone/>
            </a:pPr>
            <a:r>
              <a:rPr lang="it-IT" b="1" dirty="0" smtClean="0"/>
              <a:t>pacifica convivenza mentre era un posto di ininterrotto combattimento.</a:t>
            </a:r>
          </a:p>
          <a:p>
            <a:pPr>
              <a:buNone/>
            </a:pPr>
            <a:endParaRPr lang="it-IT" b="1" dirty="0" smtClean="0"/>
          </a:p>
          <a:p>
            <a:pPr>
              <a:buNone/>
            </a:pPr>
            <a:r>
              <a:rPr lang="it-IT" b="1" dirty="0" smtClean="0"/>
              <a:t>Oggi il dovere mi chiama altrove.</a:t>
            </a:r>
          </a:p>
          <a:p>
            <a:pPr>
              <a:buNone/>
            </a:pPr>
            <a:endParaRPr lang="it-IT" b="1" dirty="0" smtClean="0"/>
          </a:p>
          <a:p>
            <a:pPr>
              <a:buNone/>
            </a:pPr>
            <a:r>
              <a:rPr lang="it-IT" b="1" dirty="0" smtClean="0"/>
              <a:t>Oggi non è più possibile sperare che l’Università resti asilo indisturbato di libere coscienze operose, mentre lo straniero preme alle porte dei nostri</a:t>
            </a:r>
          </a:p>
          <a:p>
            <a:pPr>
              <a:buNone/>
            </a:pPr>
            <a:r>
              <a:rPr lang="it-IT" b="1" dirty="0" smtClean="0"/>
              <a:t>Istituti e l’ordine di un governo che – per la defezione di un vecchio complice – ardisce chiamarsi repubblicano, vorrebbe convertire la gioventù</a:t>
            </a:r>
          </a:p>
          <a:p>
            <a:pPr>
              <a:buNone/>
            </a:pPr>
            <a:r>
              <a:rPr lang="it-IT" b="1" dirty="0" smtClean="0"/>
              <a:t>universitaria in una milizia di mercenari e di sgherri massacratori. Nel giorno inaugurale dell’anno accademico avete veduto un manipolo di questi</a:t>
            </a:r>
          </a:p>
          <a:p>
            <a:pPr>
              <a:buNone/>
            </a:pPr>
            <a:r>
              <a:rPr lang="it-IT" b="1" dirty="0" smtClean="0"/>
              <a:t>sciagurati, violatori dell’Aula Magna, travolti sotto l’immensa ondata del vostro irrefrenabile sdegno. Ed io, o giovani studenti, ho atteso questo giorno</a:t>
            </a:r>
          </a:p>
          <a:p>
            <a:pPr>
              <a:buNone/>
            </a:pPr>
            <a:r>
              <a:rPr lang="it-IT" b="1" dirty="0" smtClean="0"/>
              <a:t>in cui avreste riconsacrato il vostro tempio per più di venti anni profanato; e benedico il destino di avermi dato la gioia di una così solenne comunione</a:t>
            </a:r>
          </a:p>
          <a:p>
            <a:pPr>
              <a:buNone/>
            </a:pPr>
            <a:r>
              <a:rPr lang="it-IT" b="1" dirty="0" smtClean="0"/>
              <a:t>con l’anima vostra. Ma quelli che per un ventennio hanno vilipeso ogni onorevole cosa e mentito e calunniato, hanno tramutato in vanteria la disfatta e</a:t>
            </a:r>
          </a:p>
          <a:p>
            <a:pPr>
              <a:buNone/>
            </a:pPr>
            <a:r>
              <a:rPr lang="it-IT" b="1" dirty="0" smtClean="0"/>
              <a:t>nei loro annunci mendaci hanno soffocato il loro grido e si sono appropriata la vostra parola.</a:t>
            </a:r>
          </a:p>
          <a:p>
            <a:pPr>
              <a:buNone/>
            </a:pPr>
            <a:endParaRPr lang="it-IT" b="1" dirty="0" smtClean="0"/>
          </a:p>
          <a:p>
            <a:pPr>
              <a:buNone/>
            </a:pPr>
            <a:r>
              <a:rPr lang="it-IT" b="1" dirty="0" smtClean="0"/>
              <a:t>Studenti: non posso lasciare l’ufficio di Rettore dell’Università di Padova senza rivolgervi un ultimo appello. Una generazione di uomini ha distrutto la</a:t>
            </a:r>
          </a:p>
          <a:p>
            <a:pPr>
              <a:buNone/>
            </a:pPr>
            <a:r>
              <a:rPr lang="it-IT" b="1" dirty="0" smtClean="0"/>
              <a:t>vostra giovinezza e la vostra Patria. Traditi dalla frode, dalle violenza, dall’ignavia, dalla servilità criminosa, voi insieme con la gioventù operaia e</a:t>
            </a:r>
          </a:p>
          <a:p>
            <a:pPr>
              <a:buNone/>
            </a:pPr>
            <a:r>
              <a:rPr lang="it-IT" b="1" dirty="0" smtClean="0"/>
              <a:t>contadina, dovete rifare la storia dell’Italia e costruire il popolo italiano.</a:t>
            </a:r>
          </a:p>
          <a:p>
            <a:pPr>
              <a:buNone/>
            </a:pPr>
            <a:r>
              <a:rPr lang="it-IT" b="1" dirty="0" smtClean="0"/>
              <a:t>Non frugate nelle memorie o nei nascondigli del passato i soli responsabili di episodi delittuosi; dietro ai sicari c’è tutta una moltitudine che quei delitti</a:t>
            </a:r>
          </a:p>
          <a:p>
            <a:pPr>
              <a:buNone/>
            </a:pPr>
            <a:r>
              <a:rPr lang="it-IT" b="1" dirty="0" smtClean="0"/>
              <a:t>ha voluto e ha coperto con il silenzio e la codarda rassegnazione; c’è tutta la classe dirigente italiana sospinta dalla inettitudine e dalla colpa verso la sua</a:t>
            </a:r>
          </a:p>
          <a:p>
            <a:pPr>
              <a:buNone/>
            </a:pPr>
            <a:r>
              <a:rPr lang="it-IT" b="1" dirty="0" smtClean="0"/>
              <a:t>totale rovina.</a:t>
            </a:r>
          </a:p>
          <a:p>
            <a:pPr>
              <a:buNone/>
            </a:pPr>
            <a:endParaRPr lang="it-IT" b="1" dirty="0" smtClean="0"/>
          </a:p>
          <a:p>
            <a:pPr>
              <a:buNone/>
            </a:pPr>
            <a:r>
              <a:rPr lang="it-IT" b="1" dirty="0" smtClean="0"/>
              <a:t>Studenti, mi allontano da voi con la speranza di ritornare a voi maestro e compagno, dopo la fraternità di una lotta assieme combattuta. Per la fede che</a:t>
            </a:r>
          </a:p>
          <a:p>
            <a:pPr>
              <a:buNone/>
            </a:pPr>
            <a:r>
              <a:rPr lang="it-IT" b="1" dirty="0" smtClean="0"/>
              <a:t>vi illumina; per lo sdegno che vi accende, non lasciate che l’oppressore disponga della vostra vita, fate risorgere i vostri battaglioni, liberate l’Italia dalla</a:t>
            </a:r>
          </a:p>
          <a:p>
            <a:pPr>
              <a:buNone/>
            </a:pPr>
            <a:r>
              <a:rPr lang="it-IT" b="1" dirty="0" smtClean="0"/>
              <a:t>Schiavitù e dall’ignoranza, aggiungete al labaro della Vostra Università la gloria di una nuova più grande decorazione in questa battaglia suprema per la</a:t>
            </a:r>
          </a:p>
          <a:p>
            <a:pPr>
              <a:buNone/>
            </a:pPr>
            <a:r>
              <a:rPr lang="it-IT" b="1" dirty="0" smtClean="0"/>
              <a:t>giustizia e per la pace nel mondo.</a:t>
            </a:r>
          </a:p>
          <a:p>
            <a:pPr>
              <a:buNone/>
            </a:pPr>
            <a:r>
              <a:rPr lang="it-IT" b="1" dirty="0" smtClean="0"/>
              <a:t/>
            </a:r>
            <a:br>
              <a:rPr lang="it-IT" b="1" dirty="0" smtClean="0"/>
            </a:br>
            <a:r>
              <a:rPr lang="it-IT" b="1" dirty="0" smtClean="0"/>
              <a:t>Il Rettore: Prof. Concetto Marchesi </a:t>
            </a:r>
            <a:endParaRPr lang="it-IT" dirty="0" smtClean="0"/>
          </a:p>
          <a:p>
            <a:pPr>
              <a:buNone/>
            </a:pPr>
            <a:endParaRPr lang="it-IT"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0" y="214290"/>
            <a:ext cx="9144000" cy="5911873"/>
          </a:xfrm>
        </p:spPr>
        <p:txBody>
          <a:bodyPr>
            <a:normAutofit fontScale="32500" lnSpcReduction="20000"/>
          </a:bodyPr>
          <a:lstStyle/>
          <a:p>
            <a:pPr>
              <a:buNone/>
            </a:pPr>
            <a:r>
              <a:rPr lang="it-IT" sz="4300" dirty="0" smtClean="0"/>
              <a:t>            Le Brigate partigiane sono  formazioni armate di antifascisti composte su base volontaria. Queste formazioni operano nel periodo compreso tra l'8 settembre 1943 e la fine della guerra (maggio 1945).</a:t>
            </a:r>
          </a:p>
          <a:p>
            <a:pPr>
              <a:buNone/>
            </a:pPr>
            <a:r>
              <a:rPr lang="it-IT" sz="4300" dirty="0" smtClean="0"/>
              <a:t>          All’indomani dell’8 settembre ’43 sono molti i giovani disertori e semplici sbandati che, per non  dover combattere ancora al comando dei fascisti, scappano dandosi ‘alla macchia’. Questi giovani danno così vita a bande di </a:t>
            </a:r>
            <a:r>
              <a:rPr lang="it-IT" sz="4300" i="1" dirty="0" smtClean="0"/>
              <a:t>ribelli </a:t>
            </a:r>
            <a:r>
              <a:rPr lang="it-IT" sz="4300" dirty="0" smtClean="0"/>
              <a:t>– come vengono chiamati i primi partigiani </a:t>
            </a:r>
            <a:r>
              <a:rPr lang="it-IT" sz="4300" dirty="0" err="1" smtClean="0"/>
              <a:t>–che</a:t>
            </a:r>
            <a:r>
              <a:rPr lang="it-IT" sz="4300" dirty="0" smtClean="0"/>
              <a:t> grazie all’esperienza da soldati danno corpo e organizzazione alla lotta partigiana.</a:t>
            </a:r>
          </a:p>
          <a:p>
            <a:pPr>
              <a:buNone/>
            </a:pPr>
            <a:r>
              <a:rPr lang="it-IT" sz="4300" dirty="0" smtClean="0"/>
              <a:t>            Con la liberazione dei prigionieri politici e il ritorno in Italia di molti confinati queste bande di ex militari ingrossano le proprie fila, arricchendole di contenuti propriamente politici oltre che di esperienza nella conduzione di una guerriglia – molti confinati e fuoriusciti avevano fatto la Guerra di Spagna-. Nascono così differenti formazioni in base all’orientamento politico, formazioni che variano talvolta le loro caratteristiche da territorio a territorio.</a:t>
            </a:r>
          </a:p>
          <a:p>
            <a:pPr>
              <a:buNone/>
            </a:pPr>
            <a:r>
              <a:rPr lang="it-IT" sz="4300" dirty="0" smtClean="0"/>
              <a:t>           Nella conduzione della lotta partigiana fondamentale  è la nascita, il 9 giugno 1944, del Comando generale del Corpo Volontari della Libertà (CVL) a Milano - dove hanno sede i vertici delle principali organizzazioni partigiane – su iniziativa del Comitato d Liberazione Nazionale (CLN) espressione dei partiti antifascisti.</a:t>
            </a:r>
          </a:p>
          <a:p>
            <a:pPr>
              <a:buNone/>
            </a:pPr>
            <a:r>
              <a:rPr lang="it-IT" sz="4300" b="1" dirty="0" smtClean="0"/>
              <a:t>           Formazioni all'interno del CVL:</a:t>
            </a:r>
            <a:r>
              <a:rPr lang="it-IT" sz="4300" dirty="0" smtClean="0"/>
              <a:t/>
            </a:r>
            <a:br>
              <a:rPr lang="it-IT" sz="4300" dirty="0" smtClean="0"/>
            </a:br>
            <a:r>
              <a:rPr lang="it-IT" sz="4300" dirty="0" smtClean="0"/>
              <a:t>•    Brigate 'Garibaldi', GAP (gruppi di azione patriottica), SAP (squadre di azione partigiana) - fanno riferimento al Partito Comunista Italiano (PCI).</a:t>
            </a:r>
            <a:br>
              <a:rPr lang="it-IT" sz="4300" dirty="0" smtClean="0"/>
            </a:br>
            <a:r>
              <a:rPr lang="it-IT" sz="4300" dirty="0" smtClean="0"/>
              <a:t>•    Formazioni Giustizia e Libertà - fanno riferimento al Partito d’Azione (</a:t>
            </a:r>
            <a:r>
              <a:rPr lang="it-IT" sz="4300" dirty="0" err="1" smtClean="0"/>
              <a:t>PdA</a:t>
            </a:r>
            <a:r>
              <a:rPr lang="it-IT" sz="4300" dirty="0" smtClean="0"/>
              <a:t>).</a:t>
            </a:r>
            <a:br>
              <a:rPr lang="it-IT" sz="4300" dirty="0" smtClean="0"/>
            </a:br>
            <a:r>
              <a:rPr lang="it-IT" sz="4300" dirty="0" smtClean="0"/>
              <a:t>•    Formazioni ‘Matteotti’- fanno riferimento al Partito Socialista Italiano (PSI).</a:t>
            </a:r>
            <a:br>
              <a:rPr lang="it-IT" sz="4300" dirty="0" smtClean="0"/>
            </a:br>
            <a:r>
              <a:rPr lang="it-IT" sz="4300" dirty="0" smtClean="0"/>
              <a:t>•    Brigate Fiamme Verdi, Brigate del popolo e Brigate </a:t>
            </a:r>
            <a:r>
              <a:rPr lang="it-IT" sz="4300" dirty="0" err="1" smtClean="0"/>
              <a:t>Osoppo</a:t>
            </a:r>
            <a:r>
              <a:rPr lang="it-IT" sz="4300" dirty="0" smtClean="0"/>
              <a:t> - fanno riferimento alla Democrazia cristiana (DC) .</a:t>
            </a:r>
            <a:br>
              <a:rPr lang="it-IT" sz="4300" dirty="0" smtClean="0"/>
            </a:br>
            <a:r>
              <a:rPr lang="it-IT" sz="4300" dirty="0" smtClean="0"/>
              <a:t>•    Formazioni Autonome (chiamati anche </a:t>
            </a:r>
            <a:r>
              <a:rPr lang="it-IT" sz="4300" i="1" dirty="0" smtClean="0"/>
              <a:t>azzurri</a:t>
            </a:r>
            <a:r>
              <a:rPr lang="it-IT" sz="4300" dirty="0" smtClean="0"/>
              <a:t>) - fanno riferimento alla Casa Reale e riconoscono in Raffaele  Cadorna il loro capo militare.</a:t>
            </a:r>
          </a:p>
          <a:p>
            <a:pPr>
              <a:buNone/>
            </a:pPr>
            <a:endParaRPr lang="it-IT" sz="4300" dirty="0" smtClean="0"/>
          </a:p>
          <a:p>
            <a:pPr>
              <a:buNone/>
            </a:pPr>
            <a:r>
              <a:rPr lang="it-IT" sz="4300" dirty="0" smtClean="0"/>
              <a:t>          Ci sono inoltre esperienze specifiche quali:</a:t>
            </a:r>
            <a:br>
              <a:rPr lang="it-IT" sz="4300" dirty="0" smtClean="0"/>
            </a:br>
            <a:r>
              <a:rPr lang="it-IT" sz="4300" dirty="0" smtClean="0"/>
              <a:t>•    L'Organizzazione Franchi di Edgardo Sogno - rappresenta il Partito Liberale Italiano ed i monarchici.</a:t>
            </a:r>
            <a:br>
              <a:rPr lang="it-IT" sz="4300" dirty="0" smtClean="0"/>
            </a:br>
            <a:r>
              <a:rPr lang="it-IT" sz="4300" dirty="0" smtClean="0"/>
              <a:t>•    Organizzazioni </a:t>
            </a:r>
            <a:r>
              <a:rPr lang="it-IT" sz="4300" dirty="0" err="1" smtClean="0"/>
              <a:t>trotskiste</a:t>
            </a:r>
            <a:r>
              <a:rPr lang="it-IT" sz="4300" dirty="0" smtClean="0"/>
              <a:t>, come la formazione Bandiera Rossa Roma nota anche come Movimento Comunista d'Italia.</a:t>
            </a:r>
            <a:br>
              <a:rPr lang="it-IT" sz="4300" dirty="0" smtClean="0"/>
            </a:br>
            <a:r>
              <a:rPr lang="it-IT" sz="4300" dirty="0" smtClean="0"/>
              <a:t>•    Formazioni di tendenza anarchica, come le Brigate </a:t>
            </a:r>
            <a:r>
              <a:rPr lang="it-IT" sz="4300" dirty="0" err="1" smtClean="0"/>
              <a:t>Bruzzi-Malatesta</a:t>
            </a:r>
            <a:r>
              <a:rPr lang="it-IT" sz="4300" dirty="0" smtClean="0"/>
              <a:t> di Milano.</a:t>
            </a:r>
          </a:p>
          <a:p>
            <a:pPr>
              <a:buNone/>
            </a:pPr>
            <a:endParaRPr lang="it-IT" sz="4300" dirty="0" smtClean="0"/>
          </a:p>
          <a:p>
            <a:r>
              <a:rPr lang="it-IT" sz="4300" dirty="0" smtClean="0"/>
              <a:t>Si hanno anche Brigate di origine esclusivamente militare, fenomeno che interessa in modo particolare le formazioni all'estero, come nei Balcani, dove ex-soldati e ufficiali scelgono di non arrendersi ed essere fatti prigionieri dagli ex-alleati nazisti.</a:t>
            </a:r>
          </a:p>
          <a:p>
            <a:pPr>
              <a:buNone/>
            </a:pPr>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profcivile.altervista.org/doc/II%20guerra/mappe/rsi.jpg">
            <a:hlinkClick r:id="rId2"/>
          </p:cNvPr>
          <p:cNvPicPr>
            <a:picLocks noChangeAspect="1" noChangeArrowheads="1"/>
          </p:cNvPicPr>
          <p:nvPr/>
        </p:nvPicPr>
        <p:blipFill>
          <a:blip r:embed="rId3"/>
          <a:srcRect/>
          <a:stretch>
            <a:fillRect/>
          </a:stretch>
        </p:blipFill>
        <p:spPr bwMode="auto">
          <a:xfrm>
            <a:off x="1857356" y="357166"/>
            <a:ext cx="4543425" cy="5772150"/>
          </a:xfrm>
          <a:prstGeom prst="rect">
            <a:avLst/>
          </a:prstGeom>
          <a:noFill/>
          <a:ln w="9525">
            <a:noFill/>
            <a:miter lim="800000"/>
            <a:headEnd/>
            <a:tailEnd/>
          </a:ln>
        </p:spPr>
      </p:pic>
      <p:cxnSp>
        <p:nvCxnSpPr>
          <p:cNvPr id="5" name="AutoShape 59"/>
          <p:cNvCxnSpPr>
            <a:cxnSpLocks noChangeShapeType="1"/>
          </p:cNvCxnSpPr>
          <p:nvPr/>
        </p:nvCxnSpPr>
        <p:spPr bwMode="auto">
          <a:xfrm rot="5400000">
            <a:off x="3027363" y="587375"/>
            <a:ext cx="674687" cy="2703513"/>
          </a:xfrm>
          <a:prstGeom prst="bentConnector3">
            <a:avLst>
              <a:gd name="adj1" fmla="val 49884"/>
            </a:avLst>
          </a:prstGeom>
          <a:noFill/>
          <a:ln w="34925">
            <a:solidFill>
              <a:srgbClr val="0099FF"/>
            </a:solidFill>
            <a:miter lim="800000"/>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E   il   SUD  ?</a:t>
            </a:r>
            <a:endParaRPr lang="it-IT" b="1" dirty="0">
              <a:solidFill>
                <a:srgbClr val="FF0000"/>
              </a:solidFill>
            </a:endParaRPr>
          </a:p>
        </p:txBody>
      </p:sp>
      <p:graphicFrame>
        <p:nvGraphicFramePr>
          <p:cNvPr id="5" name="Segnaposto contenuto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normAutofit fontScale="90000"/>
          </a:bodyPr>
          <a:lstStyle/>
          <a:p>
            <a:pPr algn="ctr"/>
            <a:r>
              <a:rPr lang="it-IT" sz="3200" b="1" i="1" dirty="0" smtClean="0">
                <a:solidFill>
                  <a:srgbClr val="CC0000"/>
                </a:solidFill>
                <a:latin typeface="Tahoma" pitchFamily="34" charset="0"/>
              </a:rPr>
              <a:t>Le radici ideali della Resistenza:</a:t>
            </a:r>
            <a:br>
              <a:rPr lang="it-IT" sz="3200" b="1" i="1" dirty="0" smtClean="0">
                <a:solidFill>
                  <a:srgbClr val="CC0000"/>
                </a:solidFill>
                <a:latin typeface="Tahoma" pitchFamily="34" charset="0"/>
              </a:rPr>
            </a:br>
            <a:r>
              <a:rPr lang="it-IT" sz="3200" b="1" i="1" dirty="0" smtClean="0">
                <a:solidFill>
                  <a:srgbClr val="CC0000"/>
                </a:solidFill>
                <a:latin typeface="Tahoma" pitchFamily="34" charset="0"/>
              </a:rPr>
              <a:t>l’antifascismo</a:t>
            </a:r>
            <a:r>
              <a:rPr lang="it-IT" sz="3200" b="1" i="1" dirty="0">
                <a:solidFill>
                  <a:srgbClr val="CC0000"/>
                </a:solidFill>
                <a:latin typeface="Tahoma" pitchFamily="34" charset="0"/>
              </a:rPr>
              <a:t/>
            </a:r>
            <a:br>
              <a:rPr lang="it-IT" sz="3200" b="1" i="1" dirty="0">
                <a:solidFill>
                  <a:srgbClr val="CC0000"/>
                </a:solidFill>
                <a:latin typeface="Tahoma" pitchFamily="34" charset="0"/>
              </a:rPr>
            </a:br>
            <a:endParaRPr lang="it-IT" sz="3200" b="1" i="1" dirty="0">
              <a:solidFill>
                <a:srgbClr val="CC0000"/>
              </a:solidFill>
              <a:latin typeface="Tahoma" pitchFamily="34" charset="0"/>
            </a:endParaRPr>
          </a:p>
        </p:txBody>
      </p:sp>
      <p:sp>
        <p:nvSpPr>
          <p:cNvPr id="180230" name="Rectangle 6"/>
          <p:cNvSpPr>
            <a:spLocks noGrp="1" noChangeArrowheads="1"/>
          </p:cNvSpPr>
          <p:nvPr>
            <p:ph type="body" sz="half" idx="3"/>
          </p:nvPr>
        </p:nvSpPr>
        <p:spPr/>
        <p:txBody>
          <a:bodyPr>
            <a:normAutofit lnSpcReduction="10000"/>
          </a:bodyPr>
          <a:lstStyle/>
          <a:p>
            <a:pPr>
              <a:buFontTx/>
              <a:buNone/>
            </a:pPr>
            <a:r>
              <a:rPr lang="it-IT" sz="1600" b="1" i="1" dirty="0">
                <a:solidFill>
                  <a:srgbClr val="000000"/>
                </a:solidFill>
                <a:latin typeface="Tahoma" pitchFamily="34" charset="0"/>
              </a:rPr>
              <a:t>        </a:t>
            </a:r>
          </a:p>
          <a:p>
            <a:pPr algn="just">
              <a:buFontTx/>
              <a:buNone/>
            </a:pPr>
            <a:r>
              <a:rPr lang="it-IT" sz="2000" b="1" i="1" dirty="0">
                <a:solidFill>
                  <a:srgbClr val="000000"/>
                </a:solidFill>
                <a:latin typeface="Tahoma" pitchFamily="34" charset="0"/>
              </a:rPr>
              <a:t>    </a:t>
            </a:r>
            <a:r>
              <a:rPr lang="it-IT" sz="1800" b="1" i="1" dirty="0">
                <a:solidFill>
                  <a:srgbClr val="000000"/>
                </a:solidFill>
                <a:latin typeface="Tahoma" pitchFamily="34" charset="0"/>
              </a:rPr>
              <a:t> </a:t>
            </a:r>
            <a:r>
              <a:rPr lang="it-IT" sz="1800" b="1" i="1" dirty="0" smtClean="0">
                <a:solidFill>
                  <a:srgbClr val="000000"/>
                </a:solidFill>
                <a:latin typeface="Tahoma" pitchFamily="34" charset="0"/>
              </a:rPr>
              <a:t>          Non </a:t>
            </a:r>
            <a:r>
              <a:rPr lang="it-IT" sz="1800" b="1" i="1" dirty="0">
                <a:solidFill>
                  <a:srgbClr val="000000"/>
                </a:solidFill>
                <a:latin typeface="Tahoma" pitchFamily="34" charset="0"/>
              </a:rPr>
              <a:t>si potrebbe </a:t>
            </a:r>
            <a:r>
              <a:rPr lang="it-IT" sz="1800" b="1" i="1" dirty="0" smtClean="0">
                <a:solidFill>
                  <a:srgbClr val="000000"/>
                </a:solidFill>
                <a:latin typeface="Tahoma" pitchFamily="34" charset="0"/>
              </a:rPr>
              <a:t>comprendere la complessa dialettica della Resistenza italiana senza uno sguardo sulle sue radici ideali, quelle dell’antifascismo già vivo prima dello scoppio della guerra.</a:t>
            </a:r>
            <a:endParaRPr lang="it-IT" sz="1800" b="1" i="1" dirty="0">
              <a:solidFill>
                <a:srgbClr val="000000"/>
              </a:solidFill>
              <a:latin typeface="Tahoma" pitchFamily="34" charset="0"/>
            </a:endParaRPr>
          </a:p>
          <a:p>
            <a:pPr>
              <a:buFontTx/>
              <a:buNone/>
            </a:pPr>
            <a:endParaRPr lang="it-IT" sz="1600" b="1" i="1" dirty="0">
              <a:solidFill>
                <a:srgbClr val="000000"/>
              </a:solidFill>
              <a:latin typeface="Tahoma" pitchFamily="34" charset="0"/>
            </a:endParaRPr>
          </a:p>
          <a:p>
            <a:pPr>
              <a:buFontTx/>
              <a:buNone/>
            </a:pPr>
            <a:endParaRPr lang="it-IT" sz="1600" b="1" i="1" dirty="0">
              <a:solidFill>
                <a:srgbClr val="000000"/>
              </a:solidFill>
              <a:latin typeface="Tahoma" pitchFamily="34" charset="0"/>
            </a:endParaRPr>
          </a:p>
          <a:p>
            <a:pPr>
              <a:buFontTx/>
              <a:buNone/>
            </a:pPr>
            <a:endParaRPr lang="it-IT" sz="1600" b="1" i="1" dirty="0">
              <a:solidFill>
                <a:srgbClr val="000000"/>
              </a:solidFill>
              <a:latin typeface="Tahoma" pitchFamily="34" charset="0"/>
            </a:endParaRPr>
          </a:p>
          <a:p>
            <a:pPr>
              <a:buFontTx/>
              <a:buNone/>
            </a:pPr>
            <a:r>
              <a:rPr lang="it-IT" sz="900" b="1" i="1" dirty="0">
                <a:solidFill>
                  <a:srgbClr val="CC0000"/>
                </a:solidFill>
                <a:latin typeface="Tahoma" pitchFamily="34" charset="0"/>
              </a:rPr>
              <a:t>Nella foto alcune figure dell’antifascismo italiano; da sinistra:</a:t>
            </a:r>
          </a:p>
          <a:p>
            <a:pPr>
              <a:buFontTx/>
              <a:buNone/>
            </a:pPr>
            <a:r>
              <a:rPr lang="it-IT" sz="900" b="1" i="1" dirty="0">
                <a:solidFill>
                  <a:srgbClr val="CC0000"/>
                </a:solidFill>
                <a:latin typeface="Tahoma" pitchFamily="34" charset="0"/>
              </a:rPr>
              <a:t>Lorenzo Da Bove, Filippo Turati, Carlo Rosselli, Sandro Pertini</a:t>
            </a:r>
          </a:p>
          <a:p>
            <a:pPr>
              <a:buFontTx/>
              <a:buNone/>
            </a:pPr>
            <a:r>
              <a:rPr lang="it-IT" sz="900" b="1" i="1" dirty="0">
                <a:solidFill>
                  <a:srgbClr val="CC0000"/>
                </a:solidFill>
                <a:latin typeface="Tahoma" pitchFamily="34" charset="0"/>
              </a:rPr>
              <a:t>e Ferruccio </a:t>
            </a:r>
            <a:r>
              <a:rPr lang="it-IT" sz="900" b="1" i="1" dirty="0" err="1">
                <a:solidFill>
                  <a:srgbClr val="CC0000"/>
                </a:solidFill>
                <a:latin typeface="Tahoma" pitchFamily="34" charset="0"/>
              </a:rPr>
              <a:t>Parri</a:t>
            </a:r>
            <a:r>
              <a:rPr lang="it-IT" sz="900" b="1" i="1" dirty="0">
                <a:solidFill>
                  <a:srgbClr val="CC0000"/>
                </a:solidFill>
                <a:latin typeface="Tahoma" pitchFamily="34" charset="0"/>
              </a:rPr>
              <a:t>, in Corsica durante la fuga di Turati dall’Italia</a:t>
            </a:r>
          </a:p>
          <a:p>
            <a:pPr>
              <a:buFontTx/>
              <a:buNone/>
            </a:pPr>
            <a:r>
              <a:rPr lang="it-IT" sz="900" b="1" i="1" dirty="0">
                <a:solidFill>
                  <a:srgbClr val="CC0000"/>
                </a:solidFill>
                <a:latin typeface="Tahoma" pitchFamily="34" charset="0"/>
              </a:rPr>
              <a:t>nel 1926.</a:t>
            </a:r>
          </a:p>
          <a:p>
            <a:pPr>
              <a:buFontTx/>
              <a:buNone/>
            </a:pPr>
            <a:endParaRPr lang="it-IT" sz="1600" b="1" i="1" dirty="0">
              <a:solidFill>
                <a:srgbClr val="CC0000"/>
              </a:solidFill>
              <a:latin typeface="Tahoma" pitchFamily="34" charset="0"/>
            </a:endParaRPr>
          </a:p>
        </p:txBody>
      </p:sp>
      <p:pic>
        <p:nvPicPr>
          <p:cNvPr id="180231" name="Picture 7" descr="antifascismo 2"/>
          <p:cNvPicPr>
            <a:picLocks noGrp="1" noChangeAspect="1" noChangeArrowheads="1"/>
          </p:cNvPicPr>
          <p:nvPr>
            <p:ph sz="quarter" idx="1"/>
          </p:nvPr>
        </p:nvPicPr>
        <p:blipFill>
          <a:blip r:embed="rId3">
            <a:lum bright="-12000" contrast="24000"/>
          </a:blip>
          <a:srcRect l="5653" t="3618" r="62560" b="78885"/>
          <a:stretch>
            <a:fillRect/>
          </a:stretch>
        </p:blipFill>
        <p:spPr>
          <a:xfrm>
            <a:off x="973138" y="2274888"/>
            <a:ext cx="3887787" cy="2593975"/>
          </a:xfrm>
          <a:noFill/>
          <a:ln>
            <a:solidFill>
              <a:schemeClr val="tx1"/>
            </a:solidFill>
          </a:ln>
        </p:spPr>
      </p:pic>
    </p:spTree>
  </p:cSld>
  <p:clrMapOvr>
    <a:masterClrMapping/>
  </p:clrMapOvr>
  <p:transition spd="slow">
    <p:cover dir="r"/>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0226"/>
                                        </p:tgtEl>
                                        <p:attrNameLst>
                                          <p:attrName>style.visibility</p:attrName>
                                        </p:attrNameLst>
                                      </p:cBhvr>
                                      <p:to>
                                        <p:strVal val="visible"/>
                                      </p:to>
                                    </p:set>
                                    <p:animEffect transition="in" filter="fade">
                                      <p:cBhvr>
                                        <p:cTn id="7" dur="1000"/>
                                        <p:tgtEl>
                                          <p:spTgt spid="180226"/>
                                        </p:tgtEl>
                                      </p:cBhvr>
                                    </p:animEffect>
                                  </p:childTnLst>
                                </p:cTn>
                              </p:par>
                            </p:childTnLst>
                          </p:cTn>
                        </p:par>
                        <p:par>
                          <p:cTn id="8" fill="hold">
                            <p:stCondLst>
                              <p:cond delay="1000"/>
                            </p:stCondLst>
                            <p:childTnLst>
                              <p:par>
                                <p:cTn id="9" presetID="20" presetClass="entr" presetSubtype="0" fill="hold" nodeType="afterEffect">
                                  <p:stCondLst>
                                    <p:cond delay="0"/>
                                  </p:stCondLst>
                                  <p:childTnLst>
                                    <p:set>
                                      <p:cBhvr>
                                        <p:cTn id="10" dur="1" fill="hold">
                                          <p:stCondLst>
                                            <p:cond delay="0"/>
                                          </p:stCondLst>
                                        </p:cTn>
                                        <p:tgtEl>
                                          <p:spTgt spid="180231"/>
                                        </p:tgtEl>
                                        <p:attrNameLst>
                                          <p:attrName>style.visibility</p:attrName>
                                        </p:attrNameLst>
                                      </p:cBhvr>
                                      <p:to>
                                        <p:strVal val="visible"/>
                                      </p:to>
                                    </p:set>
                                    <p:animEffect transition="in" filter="wedge">
                                      <p:cBhvr>
                                        <p:cTn id="11" dur="1000"/>
                                        <p:tgtEl>
                                          <p:spTgt spid="180231"/>
                                        </p:tgtEl>
                                      </p:cBhvr>
                                    </p:animEffect>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180230">
                                            <p:txEl>
                                              <p:pRg st="5" end="5"/>
                                            </p:txEl>
                                          </p:spTgt>
                                        </p:tgtEl>
                                        <p:attrNameLst>
                                          <p:attrName>style.visibility</p:attrName>
                                        </p:attrNameLst>
                                      </p:cBhvr>
                                      <p:to>
                                        <p:strVal val="visible"/>
                                      </p:to>
                                    </p:set>
                                    <p:anim calcmode="lin" valueType="num">
                                      <p:cBhvr additive="base">
                                        <p:cTn id="15" dur="1000" fill="hold"/>
                                        <p:tgtEl>
                                          <p:spTgt spid="180230">
                                            <p:txEl>
                                              <p:pRg st="5" end="5"/>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180230">
                                            <p:txEl>
                                              <p:pRg st="5" end="5"/>
                                            </p:txEl>
                                          </p:spTgt>
                                        </p:tgtEl>
                                        <p:attrNameLst>
                                          <p:attrName>ppt_y</p:attrName>
                                        </p:attrNameLst>
                                      </p:cBhvr>
                                      <p:tavLst>
                                        <p:tav tm="0">
                                          <p:val>
                                            <p:strVal val="1+#ppt_h/2"/>
                                          </p:val>
                                        </p:tav>
                                        <p:tav tm="100000">
                                          <p:val>
                                            <p:strVal val="#ppt_y"/>
                                          </p:val>
                                        </p:tav>
                                      </p:tavLst>
                                    </p:anim>
                                  </p:childTnLst>
                                </p:cTn>
                              </p:par>
                            </p:childTnLst>
                          </p:cTn>
                        </p:par>
                        <p:par>
                          <p:cTn id="17" fill="hold">
                            <p:stCondLst>
                              <p:cond delay="3000"/>
                            </p:stCondLst>
                            <p:childTnLst>
                              <p:par>
                                <p:cTn id="18" presetID="2" presetClass="entr" presetSubtype="4" fill="hold" nodeType="afterEffect">
                                  <p:stCondLst>
                                    <p:cond delay="0"/>
                                  </p:stCondLst>
                                  <p:childTnLst>
                                    <p:set>
                                      <p:cBhvr>
                                        <p:cTn id="19" dur="1" fill="hold">
                                          <p:stCondLst>
                                            <p:cond delay="0"/>
                                          </p:stCondLst>
                                        </p:cTn>
                                        <p:tgtEl>
                                          <p:spTgt spid="180230">
                                            <p:txEl>
                                              <p:pRg st="6" end="6"/>
                                            </p:txEl>
                                          </p:spTgt>
                                        </p:tgtEl>
                                        <p:attrNameLst>
                                          <p:attrName>style.visibility</p:attrName>
                                        </p:attrNameLst>
                                      </p:cBhvr>
                                      <p:to>
                                        <p:strVal val="visible"/>
                                      </p:to>
                                    </p:set>
                                    <p:anim calcmode="lin" valueType="num">
                                      <p:cBhvr additive="base">
                                        <p:cTn id="20" dur="1000" fill="hold"/>
                                        <p:tgtEl>
                                          <p:spTgt spid="180230">
                                            <p:txEl>
                                              <p:pRg st="6" end="6"/>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180230">
                                            <p:txEl>
                                              <p:pRg st="6" end="6"/>
                                            </p:txEl>
                                          </p:spTgt>
                                        </p:tgtEl>
                                        <p:attrNameLst>
                                          <p:attrName>ppt_y</p:attrName>
                                        </p:attrNameLst>
                                      </p:cBhvr>
                                      <p:tavLst>
                                        <p:tav tm="0">
                                          <p:val>
                                            <p:strVal val="1+#ppt_h/2"/>
                                          </p:val>
                                        </p:tav>
                                        <p:tav tm="100000">
                                          <p:val>
                                            <p:strVal val="#ppt_y"/>
                                          </p:val>
                                        </p:tav>
                                      </p:tavLst>
                                    </p:anim>
                                  </p:childTnLst>
                                </p:cTn>
                              </p:par>
                            </p:childTnLst>
                          </p:cTn>
                        </p:par>
                        <p:par>
                          <p:cTn id="22" fill="hold">
                            <p:stCondLst>
                              <p:cond delay="4000"/>
                            </p:stCondLst>
                            <p:childTnLst>
                              <p:par>
                                <p:cTn id="23" presetID="2" presetClass="entr" presetSubtype="4" fill="hold" nodeType="afterEffect">
                                  <p:stCondLst>
                                    <p:cond delay="0"/>
                                  </p:stCondLst>
                                  <p:childTnLst>
                                    <p:set>
                                      <p:cBhvr>
                                        <p:cTn id="24" dur="1" fill="hold">
                                          <p:stCondLst>
                                            <p:cond delay="0"/>
                                          </p:stCondLst>
                                        </p:cTn>
                                        <p:tgtEl>
                                          <p:spTgt spid="180230">
                                            <p:txEl>
                                              <p:pRg st="7" end="7"/>
                                            </p:txEl>
                                          </p:spTgt>
                                        </p:tgtEl>
                                        <p:attrNameLst>
                                          <p:attrName>style.visibility</p:attrName>
                                        </p:attrNameLst>
                                      </p:cBhvr>
                                      <p:to>
                                        <p:strVal val="visible"/>
                                      </p:to>
                                    </p:set>
                                    <p:anim calcmode="lin" valueType="num">
                                      <p:cBhvr additive="base">
                                        <p:cTn id="25" dur="1000" fill="hold"/>
                                        <p:tgtEl>
                                          <p:spTgt spid="180230">
                                            <p:txEl>
                                              <p:pRg st="7" end="7"/>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80230">
                                            <p:txEl>
                                              <p:pRg st="7" end="7"/>
                                            </p:txEl>
                                          </p:spTgt>
                                        </p:tgtEl>
                                        <p:attrNameLst>
                                          <p:attrName>ppt_y</p:attrName>
                                        </p:attrNameLst>
                                      </p:cBhvr>
                                      <p:tavLst>
                                        <p:tav tm="0">
                                          <p:val>
                                            <p:strVal val="1+#ppt_h/2"/>
                                          </p:val>
                                        </p:tav>
                                        <p:tav tm="100000">
                                          <p:val>
                                            <p:strVal val="#ppt_y"/>
                                          </p:val>
                                        </p:tav>
                                      </p:tavLst>
                                    </p:anim>
                                  </p:childTnLst>
                                </p:cTn>
                              </p:par>
                            </p:childTnLst>
                          </p:cTn>
                        </p:par>
                        <p:par>
                          <p:cTn id="27" fill="hold">
                            <p:stCondLst>
                              <p:cond delay="5000"/>
                            </p:stCondLst>
                            <p:childTnLst>
                              <p:par>
                                <p:cTn id="28" presetID="2" presetClass="entr" presetSubtype="4" fill="hold" nodeType="afterEffect">
                                  <p:stCondLst>
                                    <p:cond delay="0"/>
                                  </p:stCondLst>
                                  <p:childTnLst>
                                    <p:set>
                                      <p:cBhvr>
                                        <p:cTn id="29" dur="1" fill="hold">
                                          <p:stCondLst>
                                            <p:cond delay="0"/>
                                          </p:stCondLst>
                                        </p:cTn>
                                        <p:tgtEl>
                                          <p:spTgt spid="180230">
                                            <p:txEl>
                                              <p:pRg st="8" end="8"/>
                                            </p:txEl>
                                          </p:spTgt>
                                        </p:tgtEl>
                                        <p:attrNameLst>
                                          <p:attrName>style.visibility</p:attrName>
                                        </p:attrNameLst>
                                      </p:cBhvr>
                                      <p:to>
                                        <p:strVal val="visible"/>
                                      </p:to>
                                    </p:set>
                                    <p:anim calcmode="lin" valueType="num">
                                      <p:cBhvr additive="base">
                                        <p:cTn id="30" dur="1000" fill="hold"/>
                                        <p:tgtEl>
                                          <p:spTgt spid="180230">
                                            <p:txEl>
                                              <p:pRg st="8" end="8"/>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180230">
                                            <p:txEl>
                                              <p:pRg st="8" end="8"/>
                                            </p:txEl>
                                          </p:spTgt>
                                        </p:tgtEl>
                                        <p:attrNameLst>
                                          <p:attrName>ppt_y</p:attrName>
                                        </p:attrNameLst>
                                      </p:cBhvr>
                                      <p:tavLst>
                                        <p:tav tm="0">
                                          <p:val>
                                            <p:strVal val="1+#ppt_h/2"/>
                                          </p:val>
                                        </p:tav>
                                        <p:tav tm="100000">
                                          <p:val>
                                            <p:strVal val="#ppt_y"/>
                                          </p:val>
                                        </p:tav>
                                      </p:tavLst>
                                    </p:anim>
                                  </p:childTnLst>
                                </p:cTn>
                              </p:par>
                            </p:childTnLst>
                          </p:cTn>
                        </p:par>
                        <p:par>
                          <p:cTn id="32" fill="hold">
                            <p:stCondLst>
                              <p:cond delay="6000"/>
                            </p:stCondLst>
                            <p:childTnLst>
                              <p:par>
                                <p:cTn id="33" presetID="10" presetClass="entr" presetSubtype="0" fill="hold" nodeType="afterEffect">
                                  <p:stCondLst>
                                    <p:cond delay="0"/>
                                  </p:stCondLst>
                                  <p:childTnLst>
                                    <p:set>
                                      <p:cBhvr>
                                        <p:cTn id="34" dur="1" fill="hold">
                                          <p:stCondLst>
                                            <p:cond delay="0"/>
                                          </p:stCondLst>
                                        </p:cTn>
                                        <p:tgtEl>
                                          <p:spTgt spid="180230">
                                            <p:txEl>
                                              <p:pRg st="1" end="1"/>
                                            </p:txEl>
                                          </p:spTgt>
                                        </p:tgtEl>
                                        <p:attrNameLst>
                                          <p:attrName>style.visibility</p:attrName>
                                        </p:attrNameLst>
                                      </p:cBhvr>
                                      <p:to>
                                        <p:strVal val="visible"/>
                                      </p:to>
                                    </p:set>
                                    <p:animEffect transition="in" filter="fade">
                                      <p:cBhvr>
                                        <p:cTn id="35" dur="500"/>
                                        <p:tgtEl>
                                          <p:spTgt spid="1802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5348" name="Rectangle 4"/>
          <p:cNvSpPr>
            <a:spLocks noGrp="1" noChangeArrowheads="1"/>
          </p:cNvSpPr>
          <p:nvPr>
            <p:ph type="body" sz="half" idx="4294967295"/>
          </p:nvPr>
        </p:nvSpPr>
        <p:spPr>
          <a:xfrm>
            <a:off x="928662" y="785794"/>
            <a:ext cx="7000924" cy="5715040"/>
          </a:xfrm>
        </p:spPr>
        <p:txBody>
          <a:bodyPr>
            <a:noAutofit/>
          </a:bodyPr>
          <a:lstStyle/>
          <a:p>
            <a:pPr>
              <a:buFontTx/>
              <a:buNone/>
            </a:pPr>
            <a:r>
              <a:rPr lang="it-IT" sz="1600" b="1" i="1" dirty="0" smtClean="0">
                <a:latin typeface="Tahoma" pitchFamily="34" charset="0"/>
              </a:rPr>
              <a:t>    </a:t>
            </a:r>
          </a:p>
          <a:p>
            <a:pPr>
              <a:buFontTx/>
              <a:buNone/>
            </a:pPr>
            <a:r>
              <a:rPr lang="it-IT" sz="1600" b="1" i="1" dirty="0" smtClean="0">
                <a:latin typeface="Tahoma" pitchFamily="34" charset="0"/>
              </a:rPr>
              <a:t>   </a:t>
            </a:r>
            <a:r>
              <a:rPr lang="it-IT" sz="1600" b="1" i="1" dirty="0" smtClean="0">
                <a:solidFill>
                  <a:srgbClr val="CC0000"/>
                </a:solidFill>
                <a:latin typeface="Tahoma" pitchFamily="34" charset="0"/>
              </a:rPr>
              <a:t>Se il fascismo non riuscì – come </a:t>
            </a:r>
            <a:r>
              <a:rPr lang="it-IT" sz="1600" b="1" i="1" dirty="0" err="1" smtClean="0">
                <a:solidFill>
                  <a:srgbClr val="CC0000"/>
                </a:solidFill>
                <a:latin typeface="Tahoma" pitchFamily="34" charset="0"/>
              </a:rPr>
              <a:t>potè</a:t>
            </a:r>
            <a:r>
              <a:rPr lang="it-IT" sz="1600" b="1" i="1" dirty="0" smtClean="0">
                <a:solidFill>
                  <a:srgbClr val="CC0000"/>
                </a:solidFill>
                <a:latin typeface="Tahoma" pitchFamily="34" charset="0"/>
              </a:rPr>
              <a:t> a prima</a:t>
            </a:r>
          </a:p>
          <a:p>
            <a:pPr>
              <a:buFontTx/>
              <a:buNone/>
            </a:pPr>
            <a:r>
              <a:rPr lang="it-IT" sz="1600" b="1" i="1" dirty="0" smtClean="0">
                <a:solidFill>
                  <a:srgbClr val="CC0000"/>
                </a:solidFill>
                <a:latin typeface="Tahoma" pitchFamily="34" charset="0"/>
              </a:rPr>
              <a:t>vista  sembrare – a fascistizzare pienamente le</a:t>
            </a:r>
          </a:p>
          <a:p>
            <a:pPr>
              <a:buFontTx/>
              <a:buNone/>
            </a:pPr>
            <a:r>
              <a:rPr lang="it-IT" sz="1600" b="1" i="1" dirty="0" smtClean="0">
                <a:solidFill>
                  <a:srgbClr val="CC0000"/>
                </a:solidFill>
                <a:latin typeface="Tahoma" pitchFamily="34" charset="0"/>
              </a:rPr>
              <a:t>coscienze  degli  italiani,  pure </a:t>
            </a:r>
            <a:r>
              <a:rPr lang="it-IT" sz="1600" b="1" i="1" dirty="0" err="1" smtClean="0">
                <a:solidFill>
                  <a:srgbClr val="CC0000"/>
                </a:solidFill>
                <a:latin typeface="Tahoma" pitchFamily="34" charset="0"/>
              </a:rPr>
              <a:t>potè</a:t>
            </a:r>
            <a:r>
              <a:rPr lang="it-IT" sz="1600" b="1" i="1" dirty="0" smtClean="0">
                <a:solidFill>
                  <a:srgbClr val="CC0000"/>
                </a:solidFill>
                <a:latin typeface="Tahoma" pitchFamily="34" charset="0"/>
              </a:rPr>
              <a:t> giovarsi “di</a:t>
            </a:r>
          </a:p>
          <a:p>
            <a:pPr>
              <a:buFontTx/>
              <a:buNone/>
            </a:pPr>
            <a:r>
              <a:rPr lang="it-IT" sz="1600" b="1" i="1" dirty="0" smtClean="0">
                <a:solidFill>
                  <a:srgbClr val="CC0000"/>
                </a:solidFill>
                <a:latin typeface="Tahoma" pitchFamily="34" charset="0"/>
              </a:rPr>
              <a:t>un     clima     di     generale     indifferenza     e</a:t>
            </a:r>
          </a:p>
          <a:p>
            <a:pPr>
              <a:buFontTx/>
              <a:buNone/>
            </a:pPr>
            <a:r>
              <a:rPr lang="it-IT" sz="1600" b="1" i="1" dirty="0" smtClean="0">
                <a:solidFill>
                  <a:srgbClr val="CC0000"/>
                </a:solidFill>
                <a:latin typeface="Tahoma" pitchFamily="34" charset="0"/>
              </a:rPr>
              <a:t>rassegnazione ,  di  conformismo  esteriore  al</a:t>
            </a:r>
          </a:p>
          <a:p>
            <a:pPr>
              <a:buFontTx/>
              <a:buNone/>
            </a:pPr>
            <a:r>
              <a:rPr lang="it-IT" sz="1600" b="1" i="1" dirty="0" smtClean="0">
                <a:solidFill>
                  <a:srgbClr val="CC0000"/>
                </a:solidFill>
                <a:latin typeface="Tahoma" pitchFamily="34" charset="0"/>
              </a:rPr>
              <a:t>regime  e  di scetticismo privato” </a:t>
            </a:r>
          </a:p>
          <a:p>
            <a:pPr>
              <a:buFontTx/>
              <a:buNone/>
            </a:pPr>
            <a:r>
              <a:rPr lang="it-IT" sz="1600" b="1" i="1" dirty="0" smtClean="0">
                <a:solidFill>
                  <a:srgbClr val="CC0000"/>
                </a:solidFill>
                <a:latin typeface="Tahoma" pitchFamily="34" charset="0"/>
              </a:rPr>
              <a:t>(M. Palla</a:t>
            </a:r>
            <a:r>
              <a:rPr lang="it-IT" sz="1600" b="1" i="1" dirty="0" smtClean="0">
                <a:solidFill>
                  <a:srgbClr val="C00000"/>
                </a:solidFill>
                <a:latin typeface="Tahoma" pitchFamily="34" charset="0"/>
              </a:rPr>
              <a:t>, Mussolini e il fascismo, Firenze 1993,</a:t>
            </a:r>
          </a:p>
          <a:p>
            <a:pPr>
              <a:buFontTx/>
              <a:buNone/>
            </a:pPr>
            <a:r>
              <a:rPr lang="it-IT" sz="1600" b="1" i="1" dirty="0" smtClean="0">
                <a:solidFill>
                  <a:srgbClr val="CC0000"/>
                </a:solidFill>
                <a:latin typeface="Tahoma" pitchFamily="34" charset="0"/>
              </a:rPr>
              <a:t>p. 90) </a:t>
            </a:r>
          </a:p>
          <a:p>
            <a:pPr>
              <a:buFontTx/>
              <a:buNone/>
            </a:pPr>
            <a:endParaRPr lang="it-IT" sz="1600" b="1" i="1" dirty="0" smtClean="0">
              <a:solidFill>
                <a:srgbClr val="CC0000"/>
              </a:solidFill>
              <a:latin typeface="Tahoma" pitchFamily="34" charset="0"/>
            </a:endParaRPr>
          </a:p>
          <a:p>
            <a:pPr>
              <a:buFontTx/>
              <a:buNone/>
            </a:pPr>
            <a:r>
              <a:rPr lang="it-IT" sz="1600" b="1" i="1" dirty="0" smtClean="0">
                <a:latin typeface="Tahoma" pitchFamily="34" charset="0"/>
              </a:rPr>
              <a:t>       In   questo  stesso  clima  si  trovarono  ad</a:t>
            </a:r>
          </a:p>
          <a:p>
            <a:pPr>
              <a:buFontTx/>
              <a:buNone/>
            </a:pPr>
            <a:r>
              <a:rPr lang="it-IT" sz="1600" b="1" i="1" dirty="0" smtClean="0">
                <a:latin typeface="Tahoma" pitchFamily="34" charset="0"/>
              </a:rPr>
              <a:t>operare    con    grande    difficoltà    le     forze</a:t>
            </a:r>
          </a:p>
          <a:p>
            <a:pPr>
              <a:buFontTx/>
              <a:buNone/>
            </a:pPr>
            <a:r>
              <a:rPr lang="it-IT" sz="1600" b="1" i="1" dirty="0" smtClean="0">
                <a:latin typeface="Tahoma" pitchFamily="34" charset="0"/>
              </a:rPr>
              <a:t>antifasciste  che,  tuttavia,  per tutto l’arco del</a:t>
            </a:r>
          </a:p>
          <a:p>
            <a:pPr>
              <a:buFontTx/>
              <a:buNone/>
            </a:pPr>
            <a:r>
              <a:rPr lang="it-IT" sz="1600" b="1" i="1" dirty="0" smtClean="0">
                <a:latin typeface="Tahoma" pitchFamily="34" charset="0"/>
              </a:rPr>
              <a:t>ventennio    continuarono    ad    operare,    sia</a:t>
            </a:r>
          </a:p>
          <a:p>
            <a:pPr>
              <a:buFontTx/>
              <a:buNone/>
            </a:pPr>
            <a:r>
              <a:rPr lang="it-IT" sz="1600" b="1" i="1" dirty="0" smtClean="0">
                <a:latin typeface="Tahoma" pitchFamily="34" charset="0"/>
              </a:rPr>
              <a:t>dall’esilio   che   in   patria.    Questa  presenza</a:t>
            </a:r>
          </a:p>
          <a:p>
            <a:pPr>
              <a:buFontTx/>
              <a:buNone/>
            </a:pPr>
            <a:r>
              <a:rPr lang="it-IT" sz="1600" b="1" i="1" dirty="0" smtClean="0">
                <a:latin typeface="Tahoma" pitchFamily="34" charset="0"/>
              </a:rPr>
              <a:t>permette  di  spiegare  tanto  i  caratteri   della</a:t>
            </a:r>
          </a:p>
          <a:p>
            <a:pPr>
              <a:buFontTx/>
              <a:buNone/>
            </a:pPr>
            <a:r>
              <a:rPr lang="it-IT" sz="1600" b="1" i="1" dirty="0" smtClean="0">
                <a:latin typeface="Tahoma" pitchFamily="34" charset="0"/>
              </a:rPr>
              <a:t>Resistenza    del      ’43/’45,    quanto   la   fase</a:t>
            </a:r>
          </a:p>
          <a:p>
            <a:pPr>
              <a:buFontTx/>
              <a:buNone/>
            </a:pPr>
            <a:r>
              <a:rPr lang="it-IT" sz="1600" b="1" i="1" dirty="0" smtClean="0">
                <a:latin typeface="Tahoma" pitchFamily="34" charset="0"/>
              </a:rPr>
              <a:t>costituente.</a:t>
            </a:r>
            <a:endParaRPr lang="it-IT" sz="1600" b="1" i="1" dirty="0">
              <a:latin typeface="Tahoma" pitchFamily="34" charset="0"/>
            </a:endParaRPr>
          </a:p>
        </p:txBody>
      </p:sp>
      <p:sp>
        <p:nvSpPr>
          <p:cNvPr id="185346" name="Rectangle 2"/>
          <p:cNvSpPr>
            <a:spLocks noGrp="1" noChangeArrowheads="1"/>
          </p:cNvSpPr>
          <p:nvPr>
            <p:ph type="title" idx="4294967295"/>
          </p:nvPr>
        </p:nvSpPr>
        <p:spPr>
          <a:xfrm>
            <a:off x="1371600" y="381000"/>
            <a:ext cx="7772400" cy="1143000"/>
          </a:xfrm>
        </p:spPr>
        <p:txBody>
          <a:bodyPr/>
          <a:lstStyle/>
          <a:p>
            <a:pPr algn="ctr"/>
            <a:r>
              <a:rPr lang="it-IT" sz="2800" b="1" i="1" dirty="0" smtClean="0">
                <a:solidFill>
                  <a:srgbClr val="CC0000"/>
                </a:solidFill>
                <a:latin typeface="Tahoma" pitchFamily="34" charset="0"/>
              </a:rPr>
              <a:t/>
            </a:r>
            <a:br>
              <a:rPr lang="it-IT" sz="2800" b="1" i="1" dirty="0" smtClean="0">
                <a:solidFill>
                  <a:srgbClr val="CC0000"/>
                </a:solidFill>
                <a:latin typeface="Tahoma" pitchFamily="34" charset="0"/>
              </a:rPr>
            </a:br>
            <a:r>
              <a:rPr lang="it-IT" sz="2800" b="1" i="1" dirty="0" smtClean="0">
                <a:solidFill>
                  <a:srgbClr val="CC0000"/>
                </a:solidFill>
                <a:latin typeface="Tahoma" pitchFamily="34" charset="0"/>
              </a:rPr>
              <a:t>                                    </a:t>
            </a:r>
            <a:endParaRPr lang="it-IT" sz="2800" b="1" i="1" dirty="0">
              <a:solidFill>
                <a:srgbClr val="CC0000"/>
              </a:solidFill>
              <a:latin typeface="Tahoma" pitchFamily="34" charset="0"/>
            </a:endParaRPr>
          </a:p>
        </p:txBody>
      </p:sp>
    </p:spTree>
  </p:cSld>
  <p:clrMapOvr>
    <a:masterClrMapping/>
  </p:clrMapOvr>
  <p:transition spd="slow">
    <p:cover dir="r"/>
    <p:sndAc>
      <p:stSnd>
        <p:snd r:embed="rId2" name="chimes.wav" builtIn="1"/>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3203575" y="260350"/>
            <a:ext cx="3203575" cy="549275"/>
          </a:xfrm>
          <a:prstGeom prst="rect">
            <a:avLst/>
          </a:prstGeom>
          <a:noFill/>
          <a:ln w="9525">
            <a:noFill/>
            <a:miter lim="800000"/>
            <a:headEnd/>
            <a:tailEnd/>
          </a:ln>
        </p:spPr>
        <p:txBody>
          <a:bodyPr>
            <a:spAutoFit/>
          </a:bodyPr>
          <a:lstStyle/>
          <a:p>
            <a:pPr algn="ctr"/>
            <a:r>
              <a:rPr lang="it-IT" sz="3000" b="1" dirty="0"/>
              <a:t>I protagonisti</a:t>
            </a:r>
          </a:p>
        </p:txBody>
      </p:sp>
      <p:cxnSp>
        <p:nvCxnSpPr>
          <p:cNvPr id="19459" name="Connettore 4 28672"/>
          <p:cNvCxnSpPr>
            <a:cxnSpLocks noChangeShapeType="1"/>
          </p:cNvCxnSpPr>
          <p:nvPr/>
        </p:nvCxnSpPr>
        <p:spPr bwMode="auto">
          <a:xfrm rot="10800000" flipV="1">
            <a:off x="3433763" y="1084263"/>
            <a:ext cx="201612" cy="12700"/>
          </a:xfrm>
          <a:prstGeom prst="bentConnector3">
            <a:avLst>
              <a:gd name="adj1" fmla="val -1068852"/>
            </a:avLst>
          </a:prstGeom>
          <a:noFill/>
          <a:ln w="9525">
            <a:noFill/>
            <a:round/>
            <a:headEnd/>
            <a:tailEnd/>
          </a:ln>
        </p:spPr>
      </p:cxnSp>
      <p:sp>
        <p:nvSpPr>
          <p:cNvPr id="34842" name="Text Box 3"/>
          <p:cNvSpPr txBox="1">
            <a:spLocks noChangeArrowheads="1"/>
          </p:cNvSpPr>
          <p:nvPr/>
        </p:nvSpPr>
        <p:spPr bwMode="auto">
          <a:xfrm>
            <a:off x="142875" y="4797425"/>
            <a:ext cx="1836738" cy="1323439"/>
          </a:xfrm>
          <a:prstGeom prst="rect">
            <a:avLst/>
          </a:prstGeom>
          <a:solidFill>
            <a:srgbClr val="DDFFDD"/>
          </a:solidFill>
          <a:ln w="9525" algn="ctr">
            <a:noFill/>
            <a:miter lim="800000"/>
            <a:headEnd/>
            <a:tailEnd/>
          </a:ln>
        </p:spPr>
        <p:txBody>
          <a:bodyPr>
            <a:spAutoFit/>
          </a:bodyPr>
          <a:lstStyle/>
          <a:p>
            <a:pPr algn="ctr">
              <a:buFont typeface="Wingdings" pitchFamily="2" charset="2"/>
              <a:buNone/>
            </a:pPr>
            <a:r>
              <a:rPr lang="it-IT" sz="2000" dirty="0"/>
              <a:t>degli </a:t>
            </a:r>
            <a:r>
              <a:rPr lang="it-IT" sz="2000" b="1" dirty="0" smtClean="0">
                <a:solidFill>
                  <a:srgbClr val="FF0000"/>
                </a:solidFill>
              </a:rPr>
              <a:t>operai </a:t>
            </a:r>
            <a:r>
              <a:rPr lang="it-IT" sz="2000" dirty="0" smtClean="0"/>
              <a:t>e delle</a:t>
            </a:r>
            <a:r>
              <a:rPr lang="it-IT" sz="2000" b="1" dirty="0" smtClean="0">
                <a:solidFill>
                  <a:srgbClr val="FF0000"/>
                </a:solidFill>
              </a:rPr>
              <a:t> operaie</a:t>
            </a:r>
            <a:r>
              <a:rPr lang="it-IT" sz="2000" dirty="0" smtClean="0"/>
              <a:t> </a:t>
            </a:r>
            <a:r>
              <a:rPr lang="it-IT" sz="2000" dirty="0"/>
              <a:t>che hanno scioperato</a:t>
            </a:r>
          </a:p>
        </p:txBody>
      </p:sp>
      <p:sp>
        <p:nvSpPr>
          <p:cNvPr id="34840" name="Text Box 3"/>
          <p:cNvSpPr txBox="1">
            <a:spLocks noChangeArrowheads="1"/>
          </p:cNvSpPr>
          <p:nvPr/>
        </p:nvSpPr>
        <p:spPr bwMode="auto">
          <a:xfrm>
            <a:off x="4427538" y="4802188"/>
            <a:ext cx="1979612" cy="1016000"/>
          </a:xfrm>
          <a:prstGeom prst="rect">
            <a:avLst/>
          </a:prstGeom>
          <a:solidFill>
            <a:srgbClr val="DDFFDD"/>
          </a:solidFill>
          <a:ln w="9525" algn="ctr">
            <a:noFill/>
            <a:miter lim="800000"/>
            <a:headEnd/>
            <a:tailEnd/>
          </a:ln>
        </p:spPr>
        <p:txBody>
          <a:bodyPr>
            <a:spAutoFit/>
          </a:bodyPr>
          <a:lstStyle/>
          <a:p>
            <a:pPr algn="ctr">
              <a:buFont typeface="Wingdings" pitchFamily="2" charset="2"/>
              <a:buNone/>
            </a:pPr>
            <a:r>
              <a:rPr lang="it-IT" sz="2000" dirty="0"/>
              <a:t>degli </a:t>
            </a:r>
            <a:r>
              <a:rPr lang="it-IT" sz="2000" b="1" dirty="0">
                <a:solidFill>
                  <a:srgbClr val="FF0000"/>
                </a:solidFill>
              </a:rPr>
              <a:t>internati militari</a:t>
            </a:r>
            <a:r>
              <a:rPr lang="it-IT" sz="2000" dirty="0"/>
              <a:t> </a:t>
            </a:r>
            <a:br>
              <a:rPr lang="it-IT" sz="2000" dirty="0"/>
            </a:br>
            <a:r>
              <a:rPr lang="it-IT" sz="2000" dirty="0"/>
              <a:t>in Germania</a:t>
            </a:r>
          </a:p>
        </p:txBody>
      </p:sp>
      <p:sp>
        <p:nvSpPr>
          <p:cNvPr id="34838" name="Text Box 3"/>
          <p:cNvSpPr txBox="1">
            <a:spLocks noChangeArrowheads="1"/>
          </p:cNvSpPr>
          <p:nvPr/>
        </p:nvSpPr>
        <p:spPr bwMode="auto">
          <a:xfrm>
            <a:off x="2124075" y="4797425"/>
            <a:ext cx="2149475" cy="1016000"/>
          </a:xfrm>
          <a:prstGeom prst="rect">
            <a:avLst/>
          </a:prstGeom>
          <a:solidFill>
            <a:srgbClr val="DDFFDD"/>
          </a:solidFill>
          <a:ln w="9525" algn="ctr">
            <a:noFill/>
            <a:miter lim="800000"/>
            <a:headEnd/>
            <a:tailEnd/>
          </a:ln>
        </p:spPr>
        <p:txBody>
          <a:bodyPr>
            <a:spAutoFit/>
          </a:bodyPr>
          <a:lstStyle/>
          <a:p>
            <a:pPr algn="ctr">
              <a:buFont typeface="Wingdings" pitchFamily="2" charset="2"/>
              <a:buNone/>
            </a:pPr>
            <a:r>
              <a:rPr lang="it-IT" sz="2000" dirty="0"/>
              <a:t>dei </a:t>
            </a:r>
            <a:r>
              <a:rPr lang="it-IT" sz="2000" b="1" dirty="0">
                <a:solidFill>
                  <a:srgbClr val="FF0000"/>
                </a:solidFill>
              </a:rPr>
              <a:t>militari</a:t>
            </a:r>
            <a:r>
              <a:rPr lang="it-IT" sz="2000" dirty="0"/>
              <a:t> </a:t>
            </a:r>
            <a:br>
              <a:rPr lang="it-IT" sz="2000" dirty="0"/>
            </a:br>
            <a:r>
              <a:rPr lang="it-IT" sz="2000" dirty="0"/>
              <a:t>che non hanno ceduto le armi</a:t>
            </a:r>
          </a:p>
        </p:txBody>
      </p:sp>
      <p:sp>
        <p:nvSpPr>
          <p:cNvPr id="19463" name="CasellaDiTesto 48"/>
          <p:cNvSpPr txBox="1">
            <a:spLocks noChangeArrowheads="1"/>
          </p:cNvSpPr>
          <p:nvPr/>
        </p:nvSpPr>
        <p:spPr bwMode="auto">
          <a:xfrm>
            <a:off x="1692275" y="1204913"/>
            <a:ext cx="6048375" cy="396875"/>
          </a:xfrm>
          <a:prstGeom prst="rect">
            <a:avLst/>
          </a:prstGeom>
          <a:solidFill>
            <a:srgbClr val="0099FF"/>
          </a:solidFill>
          <a:ln w="9525">
            <a:noFill/>
            <a:miter lim="800000"/>
            <a:headEnd/>
            <a:tailEnd/>
          </a:ln>
        </p:spPr>
        <p:txBody>
          <a:bodyPr>
            <a:spAutoFit/>
          </a:bodyPr>
          <a:lstStyle/>
          <a:p>
            <a:pPr algn="ctr">
              <a:buClr>
                <a:srgbClr val="FF0000"/>
              </a:buClr>
              <a:tabLst>
                <a:tab pos="261938" algn="l"/>
              </a:tabLst>
            </a:pPr>
            <a:r>
              <a:rPr lang="it-IT" sz="2000" b="1"/>
              <a:t>C’è stata la Resistenza…</a:t>
            </a:r>
          </a:p>
        </p:txBody>
      </p:sp>
      <p:sp>
        <p:nvSpPr>
          <p:cNvPr id="34867" name="Text Box 3"/>
          <p:cNvSpPr txBox="1">
            <a:spLocks noChangeArrowheads="1"/>
          </p:cNvSpPr>
          <p:nvPr/>
        </p:nvSpPr>
        <p:spPr bwMode="auto">
          <a:xfrm>
            <a:off x="390525" y="2276475"/>
            <a:ext cx="3244850" cy="701675"/>
          </a:xfrm>
          <a:prstGeom prst="rect">
            <a:avLst/>
          </a:prstGeom>
          <a:solidFill>
            <a:srgbClr val="A7DDFF"/>
          </a:solidFill>
          <a:ln w="9525">
            <a:noFill/>
            <a:miter lim="800000"/>
            <a:headEnd/>
            <a:tailEnd/>
          </a:ln>
        </p:spPr>
        <p:txBody>
          <a:bodyPr>
            <a:spAutoFit/>
          </a:bodyPr>
          <a:lstStyle/>
          <a:p>
            <a:pPr algn="ctr">
              <a:buFont typeface="Wingdings" pitchFamily="2" charset="2"/>
              <a:buNone/>
            </a:pPr>
            <a:r>
              <a:rPr lang="it-IT" sz="2000" dirty="0" smtClean="0">
                <a:solidFill>
                  <a:srgbClr val="000000"/>
                </a:solidFill>
              </a:rPr>
              <a:t>degli esponenti</a:t>
            </a:r>
            <a:r>
              <a:rPr lang="it-IT" sz="2000" dirty="0">
                <a:solidFill>
                  <a:srgbClr val="000000"/>
                </a:solidFill>
              </a:rPr>
              <a:t/>
            </a:r>
            <a:br>
              <a:rPr lang="it-IT" sz="2000" dirty="0">
                <a:solidFill>
                  <a:srgbClr val="000000"/>
                </a:solidFill>
              </a:rPr>
            </a:br>
            <a:r>
              <a:rPr lang="it-IT" sz="2000" b="1" dirty="0">
                <a:solidFill>
                  <a:srgbClr val="FF0000"/>
                </a:solidFill>
              </a:rPr>
              <a:t>POLITICI DEL</a:t>
            </a:r>
            <a:r>
              <a:rPr lang="it-IT" sz="2000" b="1" dirty="0">
                <a:solidFill>
                  <a:srgbClr val="000000"/>
                </a:solidFill>
              </a:rPr>
              <a:t> </a:t>
            </a:r>
            <a:r>
              <a:rPr lang="it-IT" sz="2000" b="1" dirty="0">
                <a:solidFill>
                  <a:srgbClr val="FF0000"/>
                </a:solidFill>
              </a:rPr>
              <a:t>CLN</a:t>
            </a:r>
            <a:endParaRPr lang="it-IT" sz="1600" dirty="0"/>
          </a:p>
        </p:txBody>
      </p:sp>
      <p:sp>
        <p:nvSpPr>
          <p:cNvPr id="34869" name="Text Box 3"/>
          <p:cNvSpPr txBox="1">
            <a:spLocks noChangeArrowheads="1"/>
          </p:cNvSpPr>
          <p:nvPr/>
        </p:nvSpPr>
        <p:spPr bwMode="auto">
          <a:xfrm>
            <a:off x="5435600" y="2276475"/>
            <a:ext cx="3154363" cy="1015663"/>
          </a:xfrm>
          <a:prstGeom prst="rect">
            <a:avLst/>
          </a:prstGeom>
          <a:solidFill>
            <a:srgbClr val="A7DDFF"/>
          </a:solidFill>
          <a:ln w="9525" algn="ctr">
            <a:noFill/>
            <a:miter lim="800000"/>
            <a:headEnd/>
            <a:tailEnd/>
          </a:ln>
        </p:spPr>
        <p:txBody>
          <a:bodyPr>
            <a:spAutoFit/>
          </a:bodyPr>
          <a:lstStyle/>
          <a:p>
            <a:pPr algn="ctr">
              <a:buFont typeface="Wingdings" pitchFamily="2" charset="2"/>
              <a:buNone/>
            </a:pPr>
            <a:r>
              <a:rPr lang="it-IT" sz="2000" dirty="0">
                <a:solidFill>
                  <a:srgbClr val="000000"/>
                </a:solidFill>
              </a:rPr>
              <a:t>dei </a:t>
            </a:r>
            <a:r>
              <a:rPr lang="it-IT" sz="2000" b="1" dirty="0" smtClean="0">
                <a:solidFill>
                  <a:srgbClr val="FF0000"/>
                </a:solidFill>
              </a:rPr>
              <a:t>PARTIGIANI </a:t>
            </a:r>
            <a:r>
              <a:rPr lang="it-IT" sz="2000" dirty="0" smtClean="0"/>
              <a:t>e delle </a:t>
            </a:r>
            <a:r>
              <a:rPr lang="it-IT" sz="2000" b="1" dirty="0" smtClean="0">
                <a:solidFill>
                  <a:srgbClr val="FF0000"/>
                </a:solidFill>
              </a:rPr>
              <a:t>PARTIGIANE</a:t>
            </a:r>
            <a:r>
              <a:rPr lang="it-IT" sz="2000" dirty="0" smtClean="0">
                <a:solidFill>
                  <a:srgbClr val="000000"/>
                </a:solidFill>
              </a:rPr>
              <a:t> </a:t>
            </a:r>
            <a:r>
              <a:rPr lang="it-IT" sz="2000" dirty="0">
                <a:solidFill>
                  <a:srgbClr val="000000"/>
                </a:solidFill>
              </a:rPr>
              <a:t>che hanno combattuto </a:t>
            </a:r>
          </a:p>
        </p:txBody>
      </p:sp>
      <p:sp>
        <p:nvSpPr>
          <p:cNvPr id="34870" name="Text Box 3"/>
          <p:cNvSpPr txBox="1">
            <a:spLocks noChangeArrowheads="1"/>
          </p:cNvSpPr>
          <p:nvPr/>
        </p:nvSpPr>
        <p:spPr bwMode="auto">
          <a:xfrm>
            <a:off x="6516688" y="4797425"/>
            <a:ext cx="2570162" cy="1016000"/>
          </a:xfrm>
          <a:prstGeom prst="rect">
            <a:avLst/>
          </a:prstGeom>
          <a:solidFill>
            <a:srgbClr val="DDFFDD"/>
          </a:solidFill>
          <a:ln w="9525">
            <a:noFill/>
            <a:miter lim="800000"/>
            <a:headEnd/>
            <a:tailEnd/>
          </a:ln>
        </p:spPr>
        <p:txBody>
          <a:bodyPr>
            <a:spAutoFit/>
          </a:bodyPr>
          <a:lstStyle/>
          <a:p>
            <a:pPr algn="ctr">
              <a:buFont typeface="Wingdings" pitchFamily="2" charset="2"/>
              <a:buNone/>
            </a:pPr>
            <a:r>
              <a:rPr lang="it-IT" sz="2000" dirty="0"/>
              <a:t>delle </a:t>
            </a:r>
            <a:r>
              <a:rPr lang="it-IT" sz="2000" b="1" dirty="0">
                <a:solidFill>
                  <a:srgbClr val="FF0000"/>
                </a:solidFill>
              </a:rPr>
              <a:t>donne</a:t>
            </a:r>
            <a:r>
              <a:rPr lang="it-IT" sz="2000" dirty="0"/>
              <a:t> </a:t>
            </a:r>
            <a:br>
              <a:rPr lang="it-IT" sz="2000" dirty="0"/>
            </a:br>
            <a:r>
              <a:rPr lang="it-IT" sz="2000" dirty="0"/>
              <a:t>e della </a:t>
            </a:r>
            <a:br>
              <a:rPr lang="it-IT" sz="2000" dirty="0"/>
            </a:br>
            <a:r>
              <a:rPr lang="it-IT" sz="2000" b="1" dirty="0">
                <a:solidFill>
                  <a:srgbClr val="FF0000"/>
                </a:solidFill>
              </a:rPr>
              <a:t>popolazione civile</a:t>
            </a:r>
          </a:p>
        </p:txBody>
      </p:sp>
      <p:sp>
        <p:nvSpPr>
          <p:cNvPr id="34871" name="CasellaDiTesto 48"/>
          <p:cNvSpPr txBox="1">
            <a:spLocks noChangeArrowheads="1"/>
          </p:cNvSpPr>
          <p:nvPr/>
        </p:nvSpPr>
        <p:spPr bwMode="auto">
          <a:xfrm>
            <a:off x="1692275" y="3681413"/>
            <a:ext cx="6048375" cy="396875"/>
          </a:xfrm>
          <a:prstGeom prst="rect">
            <a:avLst/>
          </a:prstGeom>
          <a:solidFill>
            <a:srgbClr val="B7FFB7"/>
          </a:solidFill>
          <a:ln w="9525" algn="ctr">
            <a:noFill/>
            <a:miter lim="800000"/>
            <a:headEnd/>
            <a:tailEnd/>
          </a:ln>
        </p:spPr>
        <p:txBody>
          <a:bodyPr>
            <a:spAutoFit/>
          </a:bodyPr>
          <a:lstStyle/>
          <a:p>
            <a:pPr algn="ctr">
              <a:buClr>
                <a:srgbClr val="FF0000"/>
              </a:buClr>
              <a:tabLst>
                <a:tab pos="261938" algn="l"/>
              </a:tabLst>
            </a:pPr>
            <a:r>
              <a:rPr lang="it-IT" sz="2000" b="1" dirty="0"/>
              <a:t>… ma anche</a:t>
            </a:r>
          </a:p>
        </p:txBody>
      </p:sp>
      <p:cxnSp>
        <p:nvCxnSpPr>
          <p:cNvPr id="34874" name="AutoShape 58"/>
          <p:cNvCxnSpPr>
            <a:cxnSpLocks noChangeShapeType="1"/>
            <a:stCxn id="19463" idx="2"/>
            <a:endCxn id="34869" idx="0"/>
          </p:cNvCxnSpPr>
          <p:nvPr/>
        </p:nvCxnSpPr>
        <p:spPr bwMode="auto">
          <a:xfrm rot="16200000" flipH="1">
            <a:off x="5527279" y="790971"/>
            <a:ext cx="674687" cy="2296319"/>
          </a:xfrm>
          <a:prstGeom prst="bentConnector3">
            <a:avLst>
              <a:gd name="adj1" fmla="val 50000"/>
            </a:avLst>
          </a:prstGeom>
          <a:noFill/>
          <a:ln w="34925">
            <a:solidFill>
              <a:srgbClr val="0099FF"/>
            </a:solidFill>
            <a:miter lim="800000"/>
            <a:headEnd/>
            <a:tailEnd/>
          </a:ln>
        </p:spPr>
      </p:cxnSp>
      <p:cxnSp>
        <p:nvCxnSpPr>
          <p:cNvPr id="34875" name="AutoShape 59"/>
          <p:cNvCxnSpPr>
            <a:cxnSpLocks noChangeShapeType="1"/>
            <a:stCxn id="19463" idx="2"/>
            <a:endCxn id="34867" idx="0"/>
          </p:cNvCxnSpPr>
          <p:nvPr/>
        </p:nvCxnSpPr>
        <p:spPr bwMode="auto">
          <a:xfrm rot="5400000">
            <a:off x="3027363" y="587375"/>
            <a:ext cx="674687" cy="2703513"/>
          </a:xfrm>
          <a:prstGeom prst="bentConnector3">
            <a:avLst>
              <a:gd name="adj1" fmla="val 49884"/>
            </a:avLst>
          </a:prstGeom>
          <a:noFill/>
          <a:ln w="34925">
            <a:solidFill>
              <a:srgbClr val="0099FF"/>
            </a:solidFill>
            <a:miter lim="800000"/>
            <a:headEnd/>
            <a:tailEnd/>
          </a:ln>
        </p:spPr>
      </p:cxnSp>
      <p:cxnSp>
        <p:nvCxnSpPr>
          <p:cNvPr id="34876" name="AutoShape 60"/>
          <p:cNvCxnSpPr>
            <a:cxnSpLocks noChangeShapeType="1"/>
            <a:stCxn id="34871" idx="2"/>
            <a:endCxn id="34842" idx="0"/>
          </p:cNvCxnSpPr>
          <p:nvPr/>
        </p:nvCxnSpPr>
        <p:spPr bwMode="auto">
          <a:xfrm rot="5400000">
            <a:off x="2529286" y="2610247"/>
            <a:ext cx="719137" cy="3655219"/>
          </a:xfrm>
          <a:prstGeom prst="bentConnector3">
            <a:avLst>
              <a:gd name="adj1" fmla="val 50000"/>
            </a:avLst>
          </a:prstGeom>
          <a:noFill/>
          <a:ln w="34925">
            <a:solidFill>
              <a:srgbClr val="B7FFB7"/>
            </a:solidFill>
            <a:miter lim="800000"/>
            <a:headEnd/>
            <a:tailEnd/>
          </a:ln>
        </p:spPr>
      </p:cxnSp>
      <p:cxnSp>
        <p:nvCxnSpPr>
          <p:cNvPr id="34878" name="AutoShape 62"/>
          <p:cNvCxnSpPr>
            <a:cxnSpLocks noChangeShapeType="1"/>
            <a:stCxn id="34871" idx="2"/>
            <a:endCxn id="34838" idx="0"/>
          </p:cNvCxnSpPr>
          <p:nvPr/>
        </p:nvCxnSpPr>
        <p:spPr bwMode="auto">
          <a:xfrm rot="5400000">
            <a:off x="3598069" y="3679032"/>
            <a:ext cx="719137" cy="1517650"/>
          </a:xfrm>
          <a:prstGeom prst="bentConnector3">
            <a:avLst>
              <a:gd name="adj1" fmla="val 50000"/>
            </a:avLst>
          </a:prstGeom>
          <a:noFill/>
          <a:ln w="34925">
            <a:solidFill>
              <a:srgbClr val="B7FFB7"/>
            </a:solidFill>
            <a:miter lim="800000"/>
            <a:headEnd/>
            <a:tailEnd/>
          </a:ln>
        </p:spPr>
      </p:cxnSp>
      <p:cxnSp>
        <p:nvCxnSpPr>
          <p:cNvPr id="34882" name="AutoShape 66"/>
          <p:cNvCxnSpPr>
            <a:cxnSpLocks noChangeShapeType="1"/>
            <a:stCxn id="34871" idx="2"/>
            <a:endCxn id="34870" idx="0"/>
          </p:cNvCxnSpPr>
          <p:nvPr/>
        </p:nvCxnSpPr>
        <p:spPr bwMode="auto">
          <a:xfrm rot="16200000" flipH="1">
            <a:off x="5899944" y="2894807"/>
            <a:ext cx="719137" cy="3086100"/>
          </a:xfrm>
          <a:prstGeom prst="bentConnector3">
            <a:avLst>
              <a:gd name="adj1" fmla="val 50000"/>
            </a:avLst>
          </a:prstGeom>
          <a:noFill/>
          <a:ln w="34925">
            <a:solidFill>
              <a:srgbClr val="B7FFB7"/>
            </a:solidFill>
            <a:miter lim="800000"/>
            <a:headEnd/>
            <a:tailEnd/>
          </a:ln>
        </p:spPr>
      </p:cxnSp>
      <p:cxnSp>
        <p:nvCxnSpPr>
          <p:cNvPr id="34884" name="AutoShape 68"/>
          <p:cNvCxnSpPr>
            <a:cxnSpLocks noChangeShapeType="1"/>
            <a:stCxn id="34871" idx="2"/>
            <a:endCxn id="34840" idx="0"/>
          </p:cNvCxnSpPr>
          <p:nvPr/>
        </p:nvCxnSpPr>
        <p:spPr bwMode="auto">
          <a:xfrm rot="16200000" flipH="1">
            <a:off x="4704557" y="4090194"/>
            <a:ext cx="723900" cy="700087"/>
          </a:xfrm>
          <a:prstGeom prst="bentConnector3">
            <a:avLst>
              <a:gd name="adj1" fmla="val 50000"/>
            </a:avLst>
          </a:prstGeom>
          <a:noFill/>
          <a:ln w="34925">
            <a:solidFill>
              <a:srgbClr val="B7FFB7"/>
            </a:solidFill>
            <a:miter lim="800000"/>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75"/>
                                        </p:tgtEl>
                                        <p:attrNameLst>
                                          <p:attrName>style.visibility</p:attrName>
                                        </p:attrNameLst>
                                      </p:cBhvr>
                                      <p:to>
                                        <p:strVal val="visible"/>
                                      </p:to>
                                    </p:set>
                                    <p:animEffect transition="in" filter="fade">
                                      <p:cBhvr>
                                        <p:cTn id="7" dur="500"/>
                                        <p:tgtEl>
                                          <p:spTgt spid="3487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867"/>
                                        </p:tgtEl>
                                        <p:attrNameLst>
                                          <p:attrName>style.visibility</p:attrName>
                                        </p:attrNameLst>
                                      </p:cBhvr>
                                      <p:to>
                                        <p:strVal val="visible"/>
                                      </p:to>
                                    </p:set>
                                    <p:animEffect transition="in" filter="fade">
                                      <p:cBhvr>
                                        <p:cTn id="10" dur="500"/>
                                        <p:tgtEl>
                                          <p:spTgt spid="34867"/>
                                        </p:tgtEl>
                                      </p:cBhvr>
                                    </p:animEffect>
                                  </p:childTnLst>
                                </p:cTn>
                              </p:par>
                              <p:par>
                                <p:cTn id="11" presetID="10" presetClass="entr" presetSubtype="0" fill="hold" nodeType="withEffect">
                                  <p:stCondLst>
                                    <p:cond delay="0"/>
                                  </p:stCondLst>
                                  <p:childTnLst>
                                    <p:set>
                                      <p:cBhvr>
                                        <p:cTn id="12" dur="1" fill="hold">
                                          <p:stCondLst>
                                            <p:cond delay="0"/>
                                          </p:stCondLst>
                                        </p:cTn>
                                        <p:tgtEl>
                                          <p:spTgt spid="34874"/>
                                        </p:tgtEl>
                                        <p:attrNameLst>
                                          <p:attrName>style.visibility</p:attrName>
                                        </p:attrNameLst>
                                      </p:cBhvr>
                                      <p:to>
                                        <p:strVal val="visible"/>
                                      </p:to>
                                    </p:set>
                                    <p:animEffect transition="in" filter="fade">
                                      <p:cBhvr>
                                        <p:cTn id="13" dur="500"/>
                                        <p:tgtEl>
                                          <p:spTgt spid="3487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869"/>
                                        </p:tgtEl>
                                        <p:attrNameLst>
                                          <p:attrName>style.visibility</p:attrName>
                                        </p:attrNameLst>
                                      </p:cBhvr>
                                      <p:to>
                                        <p:strVal val="visible"/>
                                      </p:to>
                                    </p:set>
                                    <p:animEffect transition="in" filter="fade">
                                      <p:cBhvr>
                                        <p:cTn id="16" dur="500"/>
                                        <p:tgtEl>
                                          <p:spTgt spid="3486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4871"/>
                                        </p:tgtEl>
                                        <p:attrNameLst>
                                          <p:attrName>style.visibility</p:attrName>
                                        </p:attrNameLst>
                                      </p:cBhvr>
                                      <p:to>
                                        <p:strVal val="visible"/>
                                      </p:to>
                                    </p:set>
                                    <p:animEffect transition="in" filter="fade">
                                      <p:cBhvr>
                                        <p:cTn id="21" dur="500"/>
                                        <p:tgtEl>
                                          <p:spTgt spid="3487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4876"/>
                                        </p:tgtEl>
                                        <p:attrNameLst>
                                          <p:attrName>style.visibility</p:attrName>
                                        </p:attrNameLst>
                                      </p:cBhvr>
                                      <p:to>
                                        <p:strVal val="visible"/>
                                      </p:to>
                                    </p:set>
                                    <p:animEffect transition="in" filter="fade">
                                      <p:cBhvr>
                                        <p:cTn id="26" dur="500"/>
                                        <p:tgtEl>
                                          <p:spTgt spid="3487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4842"/>
                                        </p:tgtEl>
                                        <p:attrNameLst>
                                          <p:attrName>style.visibility</p:attrName>
                                        </p:attrNameLst>
                                      </p:cBhvr>
                                      <p:to>
                                        <p:strVal val="visible"/>
                                      </p:to>
                                    </p:set>
                                    <p:animEffect transition="in" filter="fade">
                                      <p:cBhvr>
                                        <p:cTn id="29" dur="500"/>
                                        <p:tgtEl>
                                          <p:spTgt spid="34842"/>
                                        </p:tgtEl>
                                      </p:cBhvr>
                                    </p:animEffect>
                                  </p:childTnLst>
                                </p:cTn>
                              </p:par>
                              <p:par>
                                <p:cTn id="30" presetID="10" presetClass="entr" presetSubtype="0" fill="hold" nodeType="withEffect">
                                  <p:stCondLst>
                                    <p:cond delay="0"/>
                                  </p:stCondLst>
                                  <p:childTnLst>
                                    <p:set>
                                      <p:cBhvr>
                                        <p:cTn id="31" dur="1" fill="hold">
                                          <p:stCondLst>
                                            <p:cond delay="0"/>
                                          </p:stCondLst>
                                        </p:cTn>
                                        <p:tgtEl>
                                          <p:spTgt spid="34878"/>
                                        </p:tgtEl>
                                        <p:attrNameLst>
                                          <p:attrName>style.visibility</p:attrName>
                                        </p:attrNameLst>
                                      </p:cBhvr>
                                      <p:to>
                                        <p:strVal val="visible"/>
                                      </p:to>
                                    </p:set>
                                    <p:animEffect transition="in" filter="fade">
                                      <p:cBhvr>
                                        <p:cTn id="32" dur="500"/>
                                        <p:tgtEl>
                                          <p:spTgt spid="3487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838"/>
                                        </p:tgtEl>
                                        <p:attrNameLst>
                                          <p:attrName>style.visibility</p:attrName>
                                        </p:attrNameLst>
                                      </p:cBhvr>
                                      <p:to>
                                        <p:strVal val="visible"/>
                                      </p:to>
                                    </p:set>
                                    <p:animEffect transition="in" filter="fade">
                                      <p:cBhvr>
                                        <p:cTn id="35" dur="500"/>
                                        <p:tgtEl>
                                          <p:spTgt spid="3483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4840"/>
                                        </p:tgtEl>
                                        <p:attrNameLst>
                                          <p:attrName>style.visibility</p:attrName>
                                        </p:attrNameLst>
                                      </p:cBhvr>
                                      <p:to>
                                        <p:strVal val="visible"/>
                                      </p:to>
                                    </p:set>
                                    <p:animEffect transition="in" filter="fade">
                                      <p:cBhvr>
                                        <p:cTn id="38" dur="500"/>
                                        <p:tgtEl>
                                          <p:spTgt spid="34840"/>
                                        </p:tgtEl>
                                      </p:cBhvr>
                                    </p:animEffect>
                                  </p:childTnLst>
                                </p:cTn>
                              </p:par>
                              <p:par>
                                <p:cTn id="39" presetID="10" presetClass="entr" presetSubtype="0" fill="hold" nodeType="withEffect">
                                  <p:stCondLst>
                                    <p:cond delay="0"/>
                                  </p:stCondLst>
                                  <p:childTnLst>
                                    <p:set>
                                      <p:cBhvr>
                                        <p:cTn id="40" dur="1" fill="hold">
                                          <p:stCondLst>
                                            <p:cond delay="0"/>
                                          </p:stCondLst>
                                        </p:cTn>
                                        <p:tgtEl>
                                          <p:spTgt spid="34882"/>
                                        </p:tgtEl>
                                        <p:attrNameLst>
                                          <p:attrName>style.visibility</p:attrName>
                                        </p:attrNameLst>
                                      </p:cBhvr>
                                      <p:to>
                                        <p:strVal val="visible"/>
                                      </p:to>
                                    </p:set>
                                    <p:animEffect transition="in" filter="fade">
                                      <p:cBhvr>
                                        <p:cTn id="41" dur="500"/>
                                        <p:tgtEl>
                                          <p:spTgt spid="3488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4870"/>
                                        </p:tgtEl>
                                        <p:attrNameLst>
                                          <p:attrName>style.visibility</p:attrName>
                                        </p:attrNameLst>
                                      </p:cBhvr>
                                      <p:to>
                                        <p:strVal val="visible"/>
                                      </p:to>
                                    </p:set>
                                    <p:animEffect transition="in" filter="fade">
                                      <p:cBhvr>
                                        <p:cTn id="44" dur="500"/>
                                        <p:tgtEl>
                                          <p:spTgt spid="34870"/>
                                        </p:tgtEl>
                                      </p:cBhvr>
                                    </p:animEffect>
                                  </p:childTnLst>
                                </p:cTn>
                              </p:par>
                              <p:par>
                                <p:cTn id="45" presetID="10" presetClass="entr" presetSubtype="0" fill="hold" nodeType="withEffect">
                                  <p:stCondLst>
                                    <p:cond delay="0"/>
                                  </p:stCondLst>
                                  <p:childTnLst>
                                    <p:set>
                                      <p:cBhvr>
                                        <p:cTn id="46" dur="1" fill="hold">
                                          <p:stCondLst>
                                            <p:cond delay="0"/>
                                          </p:stCondLst>
                                        </p:cTn>
                                        <p:tgtEl>
                                          <p:spTgt spid="34884"/>
                                        </p:tgtEl>
                                        <p:attrNameLst>
                                          <p:attrName>style.visibility</p:attrName>
                                        </p:attrNameLst>
                                      </p:cBhvr>
                                      <p:to>
                                        <p:strVal val="visible"/>
                                      </p:to>
                                    </p:set>
                                    <p:animEffect transition="in" filter="fade">
                                      <p:cBhvr>
                                        <p:cTn id="47" dur="500"/>
                                        <p:tgtEl>
                                          <p:spTgt spid="34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42" grpId="0" animBg="1"/>
      <p:bldP spid="34840" grpId="0" animBg="1"/>
      <p:bldP spid="34838" grpId="0" animBg="1"/>
      <p:bldP spid="34867" grpId="0" animBg="1"/>
      <p:bldP spid="34869" grpId="0" animBg="1"/>
      <p:bldP spid="34870" grpId="0" animBg="1"/>
      <p:bldP spid="348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b="1" i="1" dirty="0" smtClean="0"/>
              <a:t>Lo spirito totalitario del fascismo </a:t>
            </a:r>
            <a:endParaRPr lang="it-IT" sz="3600" b="1" i="1" dirty="0"/>
          </a:p>
        </p:txBody>
      </p:sp>
      <p:sp>
        <p:nvSpPr>
          <p:cNvPr id="3" name="Segnaposto testo 2"/>
          <p:cNvSpPr>
            <a:spLocks noGrp="1"/>
          </p:cNvSpPr>
          <p:nvPr>
            <p:ph type="body" sz="half" idx="1"/>
          </p:nvPr>
        </p:nvSpPr>
        <p:spPr/>
        <p:txBody>
          <a:bodyPr>
            <a:normAutofit fontScale="47500" lnSpcReduction="20000"/>
          </a:bodyPr>
          <a:lstStyle/>
          <a:p>
            <a:pPr algn="just">
              <a:buNone/>
            </a:pPr>
            <a:r>
              <a:rPr lang="it-IT" dirty="0" smtClean="0"/>
              <a:t>        </a:t>
            </a:r>
            <a:r>
              <a:rPr lang="it-IT" dirty="0" err="1" smtClean="0"/>
              <a:t>„Veramente</a:t>
            </a:r>
            <a:r>
              <a:rPr lang="it-IT" dirty="0" smtClean="0"/>
              <a:t> la caratteristica più saliente del moto fascista rimarrà, per coloro che lo studieranno in futuro, lo spirito "totalitario", il quale non consente all'avvenire di avere albe che non saranno salutate col gesto romano, come non consente al presente di nutrire anime che non siano piegate nella confessione "credo". Questa singolare "guerra di religione" che da oltre un anno imperversa in Italia non vi offre una fede [...] ma in compenso </a:t>
            </a:r>
            <a:r>
              <a:rPr lang="it-IT" b="1" dirty="0" smtClean="0"/>
              <a:t>vi nega il diritto di avere una coscienza</a:t>
            </a:r>
            <a:r>
              <a:rPr lang="it-IT" dirty="0" smtClean="0"/>
              <a:t> – la vostra e non l'altrui – e vi preclude con una plumbea ipoteca l'avvenire.</a:t>
            </a:r>
          </a:p>
          <a:p>
            <a:pPr algn="just">
              <a:buNone/>
            </a:pPr>
            <a:endParaRPr lang="it-IT" dirty="0" smtClean="0"/>
          </a:p>
          <a:p>
            <a:pPr algn="just">
              <a:buNone/>
            </a:pPr>
            <a:r>
              <a:rPr lang="it-IT" dirty="0" smtClean="0"/>
              <a:t>      </a:t>
            </a:r>
            <a:r>
              <a:rPr lang="it-IT" sz="2500" dirty="0" smtClean="0"/>
              <a:t>  (da Un anno dopo, in: Il Mondo, 2 novembre 1923, cit. in: Il Totalitarismo alla Conquista della Camera Alta. Inventari e Documenti, a cura e con un saggio di Emilio Gentile, </a:t>
            </a:r>
            <a:r>
              <a:rPr lang="it-IT" sz="2500" dirty="0" err="1" smtClean="0"/>
              <a:t>Rubbettino</a:t>
            </a:r>
            <a:r>
              <a:rPr lang="it-IT" sz="2500" dirty="0" smtClean="0"/>
              <a:t> Editore, 2002, p. 11)“</a:t>
            </a:r>
            <a:endParaRPr lang="it-IT" sz="2500" dirty="0"/>
          </a:p>
        </p:txBody>
      </p:sp>
      <p:pic>
        <p:nvPicPr>
          <p:cNvPr id="1027" name="Picture 3" descr="C:\Users\User\Desktop\amendola.jpg"/>
          <p:cNvPicPr>
            <a:picLocks noGrp="1" noChangeAspect="1" noChangeArrowheads="1"/>
          </p:cNvPicPr>
          <p:nvPr>
            <p:ph sz="half" idx="2"/>
          </p:nvPr>
        </p:nvPicPr>
        <p:blipFill>
          <a:blip r:embed="rId3"/>
          <a:srcRect/>
          <a:stretch>
            <a:fillRect/>
          </a:stretch>
        </p:blipFill>
        <p:spPr bwMode="auto">
          <a:xfrm>
            <a:off x="5429256" y="1857364"/>
            <a:ext cx="3000396" cy="3857652"/>
          </a:xfrm>
          <a:prstGeom prst="rect">
            <a:avLst/>
          </a:prstGeom>
          <a:noFill/>
        </p:spPr>
      </p:pic>
      <p:sp>
        <p:nvSpPr>
          <p:cNvPr id="13" name="Rettangolo 12"/>
          <p:cNvSpPr/>
          <p:nvPr/>
        </p:nvSpPr>
        <p:spPr>
          <a:xfrm>
            <a:off x="4929190" y="5857892"/>
            <a:ext cx="4017446" cy="369332"/>
          </a:xfrm>
          <a:prstGeom prst="rect">
            <a:avLst/>
          </a:prstGeom>
        </p:spPr>
        <p:txBody>
          <a:bodyPr wrap="none">
            <a:spAutoFit/>
          </a:bodyPr>
          <a:lstStyle/>
          <a:p>
            <a:r>
              <a:rPr lang="it-IT" b="1" i="1" dirty="0" smtClean="0">
                <a:solidFill>
                  <a:srgbClr val="CC0000"/>
                </a:solidFill>
                <a:latin typeface="Tahoma" pitchFamily="34" charset="0"/>
              </a:rPr>
              <a:t>Giovanni Amendola (1882/1926)</a:t>
            </a:r>
            <a:endParaRPr lang="it-IT" dirty="0"/>
          </a:p>
        </p:txBody>
      </p:sp>
    </p:spTree>
  </p:cSld>
  <p:clrMapOvr>
    <a:masterClrMapping/>
  </p:clrMapOvr>
  <p:transition spd="slow">
    <p:cover dir="r"/>
    <p:sndAc>
      <p:stSnd>
        <p:snd r:embed="rId2" name="chimes.wav" builtIn="1"/>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Rectangle 4"/>
          <p:cNvSpPr>
            <a:spLocks noGrp="1" noChangeArrowheads="1"/>
          </p:cNvSpPr>
          <p:nvPr>
            <p:ph type="title"/>
          </p:nvPr>
        </p:nvSpPr>
        <p:spPr/>
        <p:txBody>
          <a:bodyPr>
            <a:normAutofit/>
          </a:bodyPr>
          <a:lstStyle/>
          <a:p>
            <a:pPr algn="ctr"/>
            <a:r>
              <a:rPr lang="it-IT" sz="2000" b="1" i="1" dirty="0" smtClean="0">
                <a:solidFill>
                  <a:srgbClr val="000000"/>
                </a:solidFill>
                <a:latin typeface="Tahoma" pitchFamily="34" charset="0"/>
              </a:rPr>
              <a:t>“Uccidete pure me, ma l’idea che è in me</a:t>
            </a:r>
            <a:br>
              <a:rPr lang="it-IT" sz="2000" b="1" i="1" dirty="0" smtClean="0">
                <a:solidFill>
                  <a:srgbClr val="000000"/>
                </a:solidFill>
                <a:latin typeface="Tahoma" pitchFamily="34" charset="0"/>
              </a:rPr>
            </a:br>
            <a:r>
              <a:rPr lang="it-IT" sz="2000" b="1" i="1" dirty="0" smtClean="0">
                <a:solidFill>
                  <a:srgbClr val="000000"/>
                </a:solidFill>
                <a:latin typeface="Tahoma" pitchFamily="34" charset="0"/>
              </a:rPr>
              <a:t> non l’ucciderete mai”</a:t>
            </a:r>
            <a:endParaRPr lang="it-IT" sz="2000" b="1" i="1" dirty="0">
              <a:solidFill>
                <a:srgbClr val="000000"/>
              </a:solidFill>
              <a:latin typeface="Tahoma" pitchFamily="34" charset="0"/>
            </a:endParaRPr>
          </a:p>
        </p:txBody>
      </p:sp>
      <p:sp>
        <p:nvSpPr>
          <p:cNvPr id="141318" name="Rectangle 6"/>
          <p:cNvSpPr>
            <a:spLocks noGrp="1" noChangeArrowheads="1"/>
          </p:cNvSpPr>
          <p:nvPr>
            <p:ph type="body" sz="half" idx="2"/>
          </p:nvPr>
        </p:nvSpPr>
        <p:spPr>
          <a:xfrm>
            <a:off x="3571869" y="1500174"/>
            <a:ext cx="4664082" cy="4857784"/>
          </a:xfrm>
        </p:spPr>
        <p:txBody>
          <a:bodyPr>
            <a:noAutofit/>
          </a:bodyPr>
          <a:lstStyle/>
          <a:p>
            <a:pPr algn="just">
              <a:buFontTx/>
              <a:buNone/>
            </a:pPr>
            <a:r>
              <a:rPr lang="it-IT" sz="1100" dirty="0" smtClean="0">
                <a:latin typeface="+mj-lt"/>
              </a:rPr>
              <a:t>Socialista, fondatore  nel ‘21 del  </a:t>
            </a:r>
            <a:r>
              <a:rPr lang="it-IT" sz="1100" dirty="0" err="1" smtClean="0">
                <a:latin typeface="+mj-lt"/>
              </a:rPr>
              <a:t>P.S.U.</a:t>
            </a:r>
            <a:r>
              <a:rPr lang="it-IT" sz="1100" dirty="0" smtClean="0">
                <a:latin typeface="+mj-lt"/>
              </a:rPr>
              <a:t> Giacomo Matteotti,  detto</a:t>
            </a:r>
          </a:p>
          <a:p>
            <a:pPr algn="just">
              <a:buFontTx/>
              <a:buNone/>
            </a:pPr>
            <a:r>
              <a:rPr lang="it-IT" sz="1100" dirty="0" smtClean="0">
                <a:latin typeface="+mj-lt"/>
              </a:rPr>
              <a:t>“tempesta” per il suo carattere battagliero, autore nel 1921</a:t>
            </a:r>
          </a:p>
          <a:p>
            <a:pPr algn="just">
              <a:buFontTx/>
              <a:buNone/>
            </a:pPr>
            <a:r>
              <a:rPr lang="it-IT" sz="1100" dirty="0" smtClean="0">
                <a:latin typeface="+mj-lt"/>
              </a:rPr>
              <a:t>dell’</a:t>
            </a:r>
            <a:r>
              <a:rPr lang="it-IT" sz="1100" i="1" dirty="0" smtClean="0">
                <a:latin typeface="+mj-lt"/>
                <a:ea typeface="Tahoma" pitchFamily="34" charset="0"/>
                <a:cs typeface="Tahoma" pitchFamily="34" charset="0"/>
              </a:rPr>
              <a:t>"Inchiesta socialista sulle gesta dei fascisti in Italia"</a:t>
            </a:r>
            <a:r>
              <a:rPr lang="it-IT" sz="1100" dirty="0" smtClean="0">
                <a:latin typeface="+mj-lt"/>
                <a:ea typeface="Tahoma" pitchFamily="34" charset="0"/>
                <a:cs typeface="Tahoma" pitchFamily="34" charset="0"/>
              </a:rPr>
              <a:t>, in cui si</a:t>
            </a:r>
          </a:p>
          <a:p>
            <a:pPr algn="just">
              <a:buFontTx/>
              <a:buNone/>
            </a:pPr>
            <a:r>
              <a:rPr lang="it-IT" sz="1100" dirty="0" smtClean="0">
                <a:latin typeface="+mj-lt"/>
                <a:ea typeface="Tahoma" pitchFamily="34" charset="0"/>
                <a:cs typeface="Tahoma" pitchFamily="34" charset="0"/>
              </a:rPr>
              <a:t>denunciavano, per la prima volta, le violenze delle squadre d’azione</a:t>
            </a:r>
          </a:p>
          <a:p>
            <a:pPr algn="just">
              <a:buFontTx/>
              <a:buNone/>
            </a:pPr>
            <a:r>
              <a:rPr lang="it-IT" sz="1100" dirty="0" smtClean="0">
                <a:latin typeface="+mj-lt"/>
                <a:ea typeface="Tahoma" pitchFamily="34" charset="0"/>
                <a:cs typeface="Tahoma" pitchFamily="34" charset="0"/>
              </a:rPr>
              <a:t>fasciste , nel discorso alla Camera del 30 maggio 1924 </a:t>
            </a:r>
            <a:r>
              <a:rPr lang="it-IT" sz="1100" dirty="0" smtClean="0">
                <a:latin typeface="+mj-lt"/>
              </a:rPr>
              <a:t>aveva</a:t>
            </a:r>
          </a:p>
          <a:p>
            <a:pPr algn="just">
              <a:buFontTx/>
              <a:buNone/>
            </a:pPr>
            <a:r>
              <a:rPr lang="it-IT" sz="1100" dirty="0" smtClean="0">
                <a:latin typeface="+mj-lt"/>
              </a:rPr>
              <a:t>denunciato i brogli e le violenze elettorali delle elezioni svoltesi</a:t>
            </a:r>
          </a:p>
          <a:p>
            <a:pPr algn="just">
              <a:buFontTx/>
              <a:buNone/>
            </a:pPr>
            <a:r>
              <a:rPr lang="it-IT" sz="1100" dirty="0" smtClean="0">
                <a:latin typeface="+mj-lt"/>
              </a:rPr>
              <a:t>nell’aprile precedente. Rapito il 10 giugno 1924 viene ritrovato cadavere</a:t>
            </a:r>
          </a:p>
          <a:p>
            <a:pPr algn="just">
              <a:buFontTx/>
              <a:buNone/>
            </a:pPr>
            <a:r>
              <a:rPr lang="it-IT" sz="1100" dirty="0" smtClean="0">
                <a:latin typeface="+mj-lt"/>
              </a:rPr>
              <a:t>il 16 agosto. Il delitto Matteotti rimase scandalosamente impunito.</a:t>
            </a:r>
          </a:p>
          <a:p>
            <a:pPr algn="just">
              <a:buFontTx/>
              <a:buNone/>
            </a:pPr>
            <a:endParaRPr lang="it-IT" sz="1100" dirty="0" smtClean="0">
              <a:latin typeface="Tahoma" pitchFamily="34" charset="0"/>
            </a:endParaRPr>
          </a:p>
          <a:p>
            <a:pPr algn="just">
              <a:lnSpc>
                <a:spcPct val="90000"/>
              </a:lnSpc>
              <a:buFontTx/>
              <a:buNone/>
            </a:pPr>
            <a:r>
              <a:rPr lang="it-IT" sz="1100" dirty="0" smtClean="0"/>
              <a:t>            ”</a:t>
            </a:r>
            <a:r>
              <a:rPr lang="it-IT" sz="1600" dirty="0" smtClean="0"/>
              <a:t>Innanzitutto è necessario prendere, rispetto alla Dittatura fascista, un atteggiamento diverso da quello tenuto fino qui; la nostra resistenza al regime dell'arbitrio </a:t>
            </a:r>
            <a:r>
              <a:rPr lang="it-IT" sz="1600" dirty="0" err="1" smtClean="0"/>
              <a:t>dev</a:t>
            </a:r>
            <a:r>
              <a:rPr lang="it-IT" sz="1600" dirty="0" smtClean="0"/>
              <a:t>'essere più attiva, non bisogna cedere su nessun punto, non abbandonare nessuna posizione senza le più decise, le più alte </a:t>
            </a:r>
            <a:r>
              <a:rPr lang="it-IT" sz="1600" dirty="0" err="1" smtClean="0"/>
              <a:t>proteste…</a:t>
            </a:r>
            <a:r>
              <a:rPr lang="it-IT" sz="1600" dirty="0" smtClean="0"/>
              <a:t> Perciò un Partito di classe e di netta opposizione non può accogliere che quelli i quali siano decisi a una resistenza senza limite, con disciplina ferma, tutta diretta ad un fine, la libertà del popolo italiano." </a:t>
            </a:r>
          </a:p>
          <a:p>
            <a:pPr algn="just">
              <a:lnSpc>
                <a:spcPct val="90000"/>
              </a:lnSpc>
              <a:buFontTx/>
              <a:buNone/>
            </a:pPr>
            <a:endParaRPr lang="it-IT" sz="1600" b="1" dirty="0" smtClean="0"/>
          </a:p>
          <a:p>
            <a:pPr algn="just">
              <a:lnSpc>
                <a:spcPct val="90000"/>
              </a:lnSpc>
              <a:buFontTx/>
              <a:buNone/>
            </a:pPr>
            <a:r>
              <a:rPr lang="it-IT" sz="900" dirty="0" smtClean="0"/>
              <a:t>lettera a Turati in </a:t>
            </a:r>
            <a:r>
              <a:rPr lang="it-IT" sz="900" i="1" dirty="0" smtClean="0"/>
              <a:t>Filippo Turati attraverso le lettere di corrispondenti (1880-1925)</a:t>
            </a:r>
            <a:r>
              <a:rPr lang="it-IT" sz="900" dirty="0" smtClean="0"/>
              <a:t> a cura di</a:t>
            </a:r>
          </a:p>
          <a:p>
            <a:pPr algn="just">
              <a:lnSpc>
                <a:spcPct val="90000"/>
              </a:lnSpc>
              <a:buFontTx/>
              <a:buNone/>
            </a:pPr>
            <a:r>
              <a:rPr lang="it-IT" sz="900" dirty="0" smtClean="0"/>
              <a:t>Schiavi, Laterza, 1947, p. 247</a:t>
            </a:r>
            <a:endParaRPr lang="it-IT" sz="900" dirty="0">
              <a:latin typeface="Tahoma" pitchFamily="34" charset="0"/>
            </a:endParaRPr>
          </a:p>
        </p:txBody>
      </p:sp>
      <p:pic>
        <p:nvPicPr>
          <p:cNvPr id="141319" name="Picture 7" descr="matteotti"/>
          <p:cNvPicPr>
            <a:picLocks noGrp="1" noChangeAspect="1" noChangeArrowheads="1"/>
          </p:cNvPicPr>
          <p:nvPr>
            <p:ph sz="half" idx="1"/>
          </p:nvPr>
        </p:nvPicPr>
        <p:blipFill>
          <a:blip r:embed="rId3">
            <a:clrChange>
              <a:clrFrom>
                <a:srgbClr val="FFFFFF"/>
              </a:clrFrom>
              <a:clrTo>
                <a:srgbClr val="FFFFFF">
                  <a:alpha val="0"/>
                </a:srgbClr>
              </a:clrTo>
            </a:clrChange>
            <a:lum bright="-6000" contrast="24000"/>
            <a:grayscl/>
          </a:blip>
          <a:srcRect l="87160" t="16856" r="3020" b="46588"/>
          <a:stretch>
            <a:fillRect/>
          </a:stretch>
        </p:blipFill>
        <p:spPr>
          <a:xfrm>
            <a:off x="1692275" y="1773238"/>
            <a:ext cx="1584325" cy="4464050"/>
          </a:xfrm>
          <a:noFill/>
          <a:ln/>
        </p:spPr>
      </p:pic>
    </p:spTree>
  </p:cSld>
  <p:clrMapOvr>
    <a:masterClrMapping/>
  </p:clrMapOvr>
  <p:transition spd="slow">
    <p:cover dir="r"/>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1316"/>
                                        </p:tgtEl>
                                        <p:attrNameLst>
                                          <p:attrName>style.visibility</p:attrName>
                                        </p:attrNameLst>
                                      </p:cBhvr>
                                      <p:to>
                                        <p:strVal val="visible"/>
                                      </p:to>
                                    </p:set>
                                    <p:anim calcmode="lin" valueType="num">
                                      <p:cBhvr additive="base">
                                        <p:cTn id="7" dur="2000" fill="hold"/>
                                        <p:tgtEl>
                                          <p:spTgt spid="141316"/>
                                        </p:tgtEl>
                                        <p:attrNameLst>
                                          <p:attrName>ppt_x</p:attrName>
                                        </p:attrNameLst>
                                      </p:cBhvr>
                                      <p:tavLst>
                                        <p:tav tm="0">
                                          <p:val>
                                            <p:strVal val="#ppt_x"/>
                                          </p:val>
                                        </p:tav>
                                        <p:tav tm="100000">
                                          <p:val>
                                            <p:strVal val="#ppt_x"/>
                                          </p:val>
                                        </p:tav>
                                      </p:tavLst>
                                    </p:anim>
                                    <p:anim calcmode="lin" valueType="num">
                                      <p:cBhvr additive="base">
                                        <p:cTn id="8" dur="2000" fill="hold"/>
                                        <p:tgtEl>
                                          <p:spTgt spid="141316"/>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141319"/>
                                        </p:tgtEl>
                                        <p:attrNameLst>
                                          <p:attrName>style.visibility</p:attrName>
                                        </p:attrNameLst>
                                      </p:cBhvr>
                                      <p:to>
                                        <p:strVal val="visible"/>
                                      </p:to>
                                    </p:set>
                                    <p:anim calcmode="lin" valueType="num">
                                      <p:cBhvr additive="base">
                                        <p:cTn id="12" dur="1000" fill="hold"/>
                                        <p:tgtEl>
                                          <p:spTgt spid="141319"/>
                                        </p:tgtEl>
                                        <p:attrNameLst>
                                          <p:attrName>ppt_x</p:attrName>
                                        </p:attrNameLst>
                                      </p:cBhvr>
                                      <p:tavLst>
                                        <p:tav tm="0">
                                          <p:val>
                                            <p:strVal val="0-#ppt_w/2"/>
                                          </p:val>
                                        </p:tav>
                                        <p:tav tm="100000">
                                          <p:val>
                                            <p:strVal val="#ppt_x"/>
                                          </p:val>
                                        </p:tav>
                                      </p:tavLst>
                                    </p:anim>
                                    <p:anim calcmode="lin" valueType="num">
                                      <p:cBhvr additive="base">
                                        <p:cTn id="13" dur="1000" fill="hold"/>
                                        <p:tgtEl>
                                          <p:spTgt spid="141319"/>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10" presetClass="entr" presetSubtype="0" fill="hold" nodeType="afterEffect">
                                  <p:stCondLst>
                                    <p:cond delay="0"/>
                                  </p:stCondLst>
                                  <p:childTnLst>
                                    <p:set>
                                      <p:cBhvr>
                                        <p:cTn id="16" dur="1" fill="hold">
                                          <p:stCondLst>
                                            <p:cond delay="0"/>
                                          </p:stCondLst>
                                        </p:cTn>
                                        <p:tgtEl>
                                          <p:spTgt spid="141318">
                                            <p:txEl>
                                              <p:pRg st="0" end="0"/>
                                            </p:txEl>
                                          </p:spTgt>
                                        </p:tgtEl>
                                        <p:attrNameLst>
                                          <p:attrName>style.visibility</p:attrName>
                                        </p:attrNameLst>
                                      </p:cBhvr>
                                      <p:to>
                                        <p:strVal val="visible"/>
                                      </p:to>
                                    </p:set>
                                    <p:animEffect transition="in" filter="fade">
                                      <p:cBhvr>
                                        <p:cTn id="17" dur="500"/>
                                        <p:tgtEl>
                                          <p:spTgt spid="141318">
                                            <p:txEl>
                                              <p:pRg st="0" end="0"/>
                                            </p:txEl>
                                          </p:spTgt>
                                        </p:tgtEl>
                                      </p:cBhvr>
                                    </p:animEffect>
                                  </p:childTnLst>
                                </p:cTn>
                              </p:par>
                            </p:childTnLst>
                          </p:cTn>
                        </p:par>
                        <p:par>
                          <p:cTn id="18" fill="hold">
                            <p:stCondLst>
                              <p:cond delay="3500"/>
                            </p:stCondLst>
                            <p:childTnLst>
                              <p:par>
                                <p:cTn id="19" presetID="10" presetClass="entr" presetSubtype="0" fill="hold" nodeType="afterEffect">
                                  <p:stCondLst>
                                    <p:cond delay="0"/>
                                  </p:stCondLst>
                                  <p:childTnLst>
                                    <p:set>
                                      <p:cBhvr>
                                        <p:cTn id="20" dur="1" fill="hold">
                                          <p:stCondLst>
                                            <p:cond delay="0"/>
                                          </p:stCondLst>
                                        </p:cTn>
                                        <p:tgtEl>
                                          <p:spTgt spid="141318">
                                            <p:txEl>
                                              <p:pRg st="1" end="1"/>
                                            </p:txEl>
                                          </p:spTgt>
                                        </p:tgtEl>
                                        <p:attrNameLst>
                                          <p:attrName>style.visibility</p:attrName>
                                        </p:attrNameLst>
                                      </p:cBhvr>
                                      <p:to>
                                        <p:strVal val="visible"/>
                                      </p:to>
                                    </p:set>
                                    <p:animEffect transition="in" filter="fade">
                                      <p:cBhvr>
                                        <p:cTn id="21" dur="500"/>
                                        <p:tgtEl>
                                          <p:spTgt spid="141318">
                                            <p:txEl>
                                              <p:pRg st="1" end="1"/>
                                            </p:txEl>
                                          </p:spTgt>
                                        </p:tgtEl>
                                      </p:cBhvr>
                                    </p:animEffect>
                                  </p:childTnLst>
                                </p:cTn>
                              </p:par>
                            </p:childTnLst>
                          </p:cTn>
                        </p:par>
                        <p:par>
                          <p:cTn id="22" fill="hold">
                            <p:stCondLst>
                              <p:cond delay="4000"/>
                            </p:stCondLst>
                            <p:childTnLst>
                              <p:par>
                                <p:cTn id="23" presetID="10" presetClass="entr" presetSubtype="0" fill="hold" nodeType="afterEffect">
                                  <p:stCondLst>
                                    <p:cond delay="0"/>
                                  </p:stCondLst>
                                  <p:childTnLst>
                                    <p:set>
                                      <p:cBhvr>
                                        <p:cTn id="24" dur="1" fill="hold">
                                          <p:stCondLst>
                                            <p:cond delay="0"/>
                                          </p:stCondLst>
                                        </p:cTn>
                                        <p:tgtEl>
                                          <p:spTgt spid="141318">
                                            <p:txEl>
                                              <p:pRg st="2" end="2"/>
                                            </p:txEl>
                                          </p:spTgt>
                                        </p:tgtEl>
                                        <p:attrNameLst>
                                          <p:attrName>style.visibility</p:attrName>
                                        </p:attrNameLst>
                                      </p:cBhvr>
                                      <p:to>
                                        <p:strVal val="visible"/>
                                      </p:to>
                                    </p:set>
                                    <p:animEffect transition="in" filter="fade">
                                      <p:cBhvr>
                                        <p:cTn id="25" dur="500"/>
                                        <p:tgtEl>
                                          <p:spTgt spid="141318">
                                            <p:txEl>
                                              <p:pRg st="2" end="2"/>
                                            </p:txEl>
                                          </p:spTgt>
                                        </p:tgtEl>
                                      </p:cBhvr>
                                    </p:animEffect>
                                  </p:childTnLst>
                                </p:cTn>
                              </p:par>
                            </p:childTnLst>
                          </p:cTn>
                        </p:par>
                        <p:par>
                          <p:cTn id="26" fill="hold">
                            <p:stCondLst>
                              <p:cond delay="4500"/>
                            </p:stCondLst>
                            <p:childTnLst>
                              <p:par>
                                <p:cTn id="27" presetID="10" presetClass="entr" presetSubtype="0" fill="hold" nodeType="afterEffect">
                                  <p:stCondLst>
                                    <p:cond delay="0"/>
                                  </p:stCondLst>
                                  <p:childTnLst>
                                    <p:set>
                                      <p:cBhvr>
                                        <p:cTn id="28" dur="1" fill="hold">
                                          <p:stCondLst>
                                            <p:cond delay="0"/>
                                          </p:stCondLst>
                                        </p:cTn>
                                        <p:tgtEl>
                                          <p:spTgt spid="141318">
                                            <p:txEl>
                                              <p:pRg st="3" end="3"/>
                                            </p:txEl>
                                          </p:spTgt>
                                        </p:tgtEl>
                                        <p:attrNameLst>
                                          <p:attrName>style.visibility</p:attrName>
                                        </p:attrNameLst>
                                      </p:cBhvr>
                                      <p:to>
                                        <p:strVal val="visible"/>
                                      </p:to>
                                    </p:set>
                                    <p:animEffect transition="in" filter="fade">
                                      <p:cBhvr>
                                        <p:cTn id="29" dur="500"/>
                                        <p:tgtEl>
                                          <p:spTgt spid="141318">
                                            <p:txEl>
                                              <p:pRg st="3" end="3"/>
                                            </p:txEl>
                                          </p:spTgt>
                                        </p:tgtEl>
                                      </p:cBhvr>
                                    </p:animEffect>
                                  </p:childTnLst>
                                </p:cTn>
                              </p:par>
                            </p:childTnLst>
                          </p:cTn>
                        </p:par>
                        <p:par>
                          <p:cTn id="30" fill="hold">
                            <p:stCondLst>
                              <p:cond delay="5000"/>
                            </p:stCondLst>
                            <p:childTnLst>
                              <p:par>
                                <p:cTn id="31" presetID="10" presetClass="entr" presetSubtype="0" fill="hold" nodeType="afterEffect">
                                  <p:stCondLst>
                                    <p:cond delay="0"/>
                                  </p:stCondLst>
                                  <p:childTnLst>
                                    <p:set>
                                      <p:cBhvr>
                                        <p:cTn id="32" dur="1" fill="hold">
                                          <p:stCondLst>
                                            <p:cond delay="0"/>
                                          </p:stCondLst>
                                        </p:cTn>
                                        <p:tgtEl>
                                          <p:spTgt spid="141318">
                                            <p:txEl>
                                              <p:pRg st="4" end="4"/>
                                            </p:txEl>
                                          </p:spTgt>
                                        </p:tgtEl>
                                        <p:attrNameLst>
                                          <p:attrName>style.visibility</p:attrName>
                                        </p:attrNameLst>
                                      </p:cBhvr>
                                      <p:to>
                                        <p:strVal val="visible"/>
                                      </p:to>
                                    </p:set>
                                    <p:animEffect transition="in" filter="fade">
                                      <p:cBhvr>
                                        <p:cTn id="33" dur="500"/>
                                        <p:tgtEl>
                                          <p:spTgt spid="141318">
                                            <p:txEl>
                                              <p:pRg st="4" end="4"/>
                                            </p:txEl>
                                          </p:spTgt>
                                        </p:tgtEl>
                                      </p:cBhvr>
                                    </p:animEffect>
                                  </p:childTnLst>
                                </p:cTn>
                              </p:par>
                            </p:childTnLst>
                          </p:cTn>
                        </p:par>
                        <p:par>
                          <p:cTn id="34" fill="hold">
                            <p:stCondLst>
                              <p:cond delay="5500"/>
                            </p:stCondLst>
                            <p:childTnLst>
                              <p:par>
                                <p:cTn id="35" presetID="10" presetClass="entr" presetSubtype="0" fill="hold" nodeType="afterEffect">
                                  <p:stCondLst>
                                    <p:cond delay="0"/>
                                  </p:stCondLst>
                                  <p:childTnLst>
                                    <p:set>
                                      <p:cBhvr>
                                        <p:cTn id="36" dur="1" fill="hold">
                                          <p:stCondLst>
                                            <p:cond delay="0"/>
                                          </p:stCondLst>
                                        </p:cTn>
                                        <p:tgtEl>
                                          <p:spTgt spid="141318">
                                            <p:txEl>
                                              <p:pRg st="5" end="5"/>
                                            </p:txEl>
                                          </p:spTgt>
                                        </p:tgtEl>
                                        <p:attrNameLst>
                                          <p:attrName>style.visibility</p:attrName>
                                        </p:attrNameLst>
                                      </p:cBhvr>
                                      <p:to>
                                        <p:strVal val="visible"/>
                                      </p:to>
                                    </p:set>
                                    <p:animEffect transition="in" filter="fade">
                                      <p:cBhvr>
                                        <p:cTn id="37" dur="500"/>
                                        <p:tgtEl>
                                          <p:spTgt spid="141318">
                                            <p:txEl>
                                              <p:pRg st="5" end="5"/>
                                            </p:txEl>
                                          </p:spTgt>
                                        </p:tgtEl>
                                      </p:cBhvr>
                                    </p:animEffect>
                                  </p:childTnLst>
                                </p:cTn>
                              </p:par>
                            </p:childTnLst>
                          </p:cTn>
                        </p:par>
                        <p:par>
                          <p:cTn id="38" fill="hold">
                            <p:stCondLst>
                              <p:cond delay="6000"/>
                            </p:stCondLst>
                            <p:childTnLst>
                              <p:par>
                                <p:cTn id="39" presetID="10" presetClass="entr" presetSubtype="0" fill="hold" nodeType="afterEffect">
                                  <p:stCondLst>
                                    <p:cond delay="0"/>
                                  </p:stCondLst>
                                  <p:childTnLst>
                                    <p:set>
                                      <p:cBhvr>
                                        <p:cTn id="40" dur="1" fill="hold">
                                          <p:stCondLst>
                                            <p:cond delay="0"/>
                                          </p:stCondLst>
                                        </p:cTn>
                                        <p:tgtEl>
                                          <p:spTgt spid="141318">
                                            <p:txEl>
                                              <p:pRg st="6" end="6"/>
                                            </p:txEl>
                                          </p:spTgt>
                                        </p:tgtEl>
                                        <p:attrNameLst>
                                          <p:attrName>style.visibility</p:attrName>
                                        </p:attrNameLst>
                                      </p:cBhvr>
                                      <p:to>
                                        <p:strVal val="visible"/>
                                      </p:to>
                                    </p:set>
                                    <p:animEffect transition="in" filter="fade">
                                      <p:cBhvr>
                                        <p:cTn id="41" dur="500"/>
                                        <p:tgtEl>
                                          <p:spTgt spid="141318">
                                            <p:txEl>
                                              <p:pRg st="6" end="6"/>
                                            </p:txEl>
                                          </p:spTgt>
                                        </p:tgtEl>
                                      </p:cBhvr>
                                    </p:animEffect>
                                  </p:childTnLst>
                                </p:cTn>
                              </p:par>
                            </p:childTnLst>
                          </p:cTn>
                        </p:par>
                        <p:par>
                          <p:cTn id="42" fill="hold">
                            <p:stCondLst>
                              <p:cond delay="6500"/>
                            </p:stCondLst>
                            <p:childTnLst>
                              <p:par>
                                <p:cTn id="43" presetID="10" presetClass="entr" presetSubtype="0" fill="hold" nodeType="afterEffect">
                                  <p:stCondLst>
                                    <p:cond delay="0"/>
                                  </p:stCondLst>
                                  <p:childTnLst>
                                    <p:set>
                                      <p:cBhvr>
                                        <p:cTn id="44" dur="1" fill="hold">
                                          <p:stCondLst>
                                            <p:cond delay="0"/>
                                          </p:stCondLst>
                                        </p:cTn>
                                        <p:tgtEl>
                                          <p:spTgt spid="141318">
                                            <p:txEl>
                                              <p:pRg st="7" end="7"/>
                                            </p:txEl>
                                          </p:spTgt>
                                        </p:tgtEl>
                                        <p:attrNameLst>
                                          <p:attrName>style.visibility</p:attrName>
                                        </p:attrNameLst>
                                      </p:cBhvr>
                                      <p:to>
                                        <p:strVal val="visible"/>
                                      </p:to>
                                    </p:set>
                                    <p:animEffect transition="in" filter="fade">
                                      <p:cBhvr>
                                        <p:cTn id="45" dur="500"/>
                                        <p:tgtEl>
                                          <p:spTgt spid="141318">
                                            <p:txEl>
                                              <p:pRg st="7" end="7"/>
                                            </p:txEl>
                                          </p:spTgt>
                                        </p:tgtEl>
                                      </p:cBhvr>
                                    </p:animEffect>
                                  </p:childTnLst>
                                </p:cTn>
                              </p:par>
                            </p:childTnLst>
                          </p:cTn>
                        </p:par>
                        <p:par>
                          <p:cTn id="46" fill="hold">
                            <p:stCondLst>
                              <p:cond delay="7000"/>
                            </p:stCondLst>
                            <p:childTnLst>
                              <p:par>
                                <p:cTn id="47" presetID="10" presetClass="entr" presetSubtype="0" fill="hold" nodeType="afterEffect">
                                  <p:stCondLst>
                                    <p:cond delay="0"/>
                                  </p:stCondLst>
                                  <p:childTnLst>
                                    <p:set>
                                      <p:cBhvr>
                                        <p:cTn id="48" dur="1" fill="hold">
                                          <p:stCondLst>
                                            <p:cond delay="0"/>
                                          </p:stCondLst>
                                        </p:cTn>
                                        <p:tgtEl>
                                          <p:spTgt spid="141318">
                                            <p:txEl>
                                              <p:pRg st="9" end="9"/>
                                            </p:txEl>
                                          </p:spTgt>
                                        </p:tgtEl>
                                        <p:attrNameLst>
                                          <p:attrName>style.visibility</p:attrName>
                                        </p:attrNameLst>
                                      </p:cBhvr>
                                      <p:to>
                                        <p:strVal val="visible"/>
                                      </p:to>
                                    </p:set>
                                    <p:animEffect transition="in" filter="fade">
                                      <p:cBhvr>
                                        <p:cTn id="49" dur="500"/>
                                        <p:tgtEl>
                                          <p:spTgt spid="141318">
                                            <p:txEl>
                                              <p:pRg st="9" end="9"/>
                                            </p:txEl>
                                          </p:spTgt>
                                        </p:tgtEl>
                                      </p:cBhvr>
                                    </p:animEffect>
                                  </p:childTnLst>
                                </p:cTn>
                              </p:par>
                            </p:childTnLst>
                          </p:cTn>
                        </p:par>
                        <p:par>
                          <p:cTn id="50" fill="hold">
                            <p:stCondLst>
                              <p:cond delay="7500"/>
                            </p:stCondLst>
                            <p:childTnLst>
                              <p:par>
                                <p:cTn id="51" presetID="10" presetClass="entr" presetSubtype="0" fill="hold" nodeType="afterEffect">
                                  <p:stCondLst>
                                    <p:cond delay="0"/>
                                  </p:stCondLst>
                                  <p:childTnLst>
                                    <p:set>
                                      <p:cBhvr>
                                        <p:cTn id="52" dur="1" fill="hold">
                                          <p:stCondLst>
                                            <p:cond delay="0"/>
                                          </p:stCondLst>
                                        </p:cTn>
                                        <p:tgtEl>
                                          <p:spTgt spid="141318">
                                            <p:txEl>
                                              <p:pRg st="11" end="11"/>
                                            </p:txEl>
                                          </p:spTgt>
                                        </p:tgtEl>
                                        <p:attrNameLst>
                                          <p:attrName>style.visibility</p:attrName>
                                        </p:attrNameLst>
                                      </p:cBhvr>
                                      <p:to>
                                        <p:strVal val="visible"/>
                                      </p:to>
                                    </p:set>
                                    <p:animEffect transition="in" filter="fade">
                                      <p:cBhvr>
                                        <p:cTn id="53" dur="500"/>
                                        <p:tgtEl>
                                          <p:spTgt spid="141318">
                                            <p:txEl>
                                              <p:pRg st="11" end="11"/>
                                            </p:txEl>
                                          </p:spTgt>
                                        </p:tgtEl>
                                      </p:cBhvr>
                                    </p:animEffect>
                                  </p:childTnLst>
                                </p:cTn>
                              </p:par>
                            </p:childTnLst>
                          </p:cTn>
                        </p:par>
                        <p:par>
                          <p:cTn id="54" fill="hold">
                            <p:stCondLst>
                              <p:cond delay="8000"/>
                            </p:stCondLst>
                            <p:childTnLst>
                              <p:par>
                                <p:cTn id="55" presetID="10" presetClass="entr" presetSubtype="0" fill="hold" nodeType="afterEffect">
                                  <p:stCondLst>
                                    <p:cond delay="0"/>
                                  </p:stCondLst>
                                  <p:childTnLst>
                                    <p:set>
                                      <p:cBhvr>
                                        <p:cTn id="56" dur="1" fill="hold">
                                          <p:stCondLst>
                                            <p:cond delay="0"/>
                                          </p:stCondLst>
                                        </p:cTn>
                                        <p:tgtEl>
                                          <p:spTgt spid="141318">
                                            <p:txEl>
                                              <p:pRg st="12" end="12"/>
                                            </p:txEl>
                                          </p:spTgt>
                                        </p:tgtEl>
                                        <p:attrNameLst>
                                          <p:attrName>style.visibility</p:attrName>
                                        </p:attrNameLst>
                                      </p:cBhvr>
                                      <p:to>
                                        <p:strVal val="visible"/>
                                      </p:to>
                                    </p:set>
                                    <p:animEffect transition="in" filter="fade">
                                      <p:cBhvr>
                                        <p:cTn id="57" dur="500"/>
                                        <p:tgtEl>
                                          <p:spTgt spid="14131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2" name="Rectangle 4"/>
          <p:cNvSpPr>
            <a:spLocks noGrp="1" noChangeArrowheads="1"/>
          </p:cNvSpPr>
          <p:nvPr>
            <p:ph type="title"/>
          </p:nvPr>
        </p:nvSpPr>
        <p:spPr/>
        <p:txBody>
          <a:bodyPr>
            <a:normAutofit fontScale="90000"/>
          </a:bodyPr>
          <a:lstStyle/>
          <a:p>
            <a:r>
              <a:rPr lang="it-IT" sz="3600" b="1" i="1" dirty="0" smtClean="0">
                <a:solidFill>
                  <a:srgbClr val="C00000"/>
                </a:solidFill>
              </a:rPr>
              <a:t>"Cosa ho a che fare io con gli schiavi?“</a:t>
            </a:r>
            <a:r>
              <a:rPr lang="it-IT" sz="3200" b="1" i="1" dirty="0" smtClean="0">
                <a:solidFill>
                  <a:srgbClr val="C00000"/>
                </a:solidFill>
              </a:rPr>
              <a:t/>
            </a:r>
            <a:br>
              <a:rPr lang="it-IT" sz="3200" b="1" i="1" dirty="0" smtClean="0">
                <a:solidFill>
                  <a:srgbClr val="C00000"/>
                </a:solidFill>
              </a:rPr>
            </a:br>
            <a:r>
              <a:rPr lang="it-IT" sz="1000" b="1" i="1" dirty="0" smtClean="0">
                <a:solidFill>
                  <a:srgbClr val="C00000"/>
                </a:solidFill>
              </a:rPr>
              <a:t>motto circolare impresso su tutte le copertine dei suoi libri</a:t>
            </a:r>
            <a:r>
              <a:rPr lang="it-IT" sz="3200" b="1" i="1" dirty="0" smtClean="0">
                <a:solidFill>
                  <a:srgbClr val="CC0000"/>
                </a:solidFill>
                <a:latin typeface="Tahoma" pitchFamily="34" charset="0"/>
              </a:rPr>
              <a:t/>
            </a:r>
            <a:br>
              <a:rPr lang="it-IT" sz="3200" b="1" i="1" dirty="0" smtClean="0">
                <a:solidFill>
                  <a:srgbClr val="CC0000"/>
                </a:solidFill>
                <a:latin typeface="Tahoma" pitchFamily="34" charset="0"/>
              </a:rPr>
            </a:br>
            <a:r>
              <a:rPr lang="it-IT" sz="3200" b="1" i="1" dirty="0" smtClean="0">
                <a:solidFill>
                  <a:srgbClr val="CC0000"/>
                </a:solidFill>
                <a:latin typeface="Tahoma" pitchFamily="34" charset="0"/>
              </a:rPr>
              <a:t>                               </a:t>
            </a:r>
            <a:r>
              <a:rPr lang="it-IT" sz="900" b="1" i="1" dirty="0" smtClean="0">
                <a:solidFill>
                  <a:srgbClr val="CC0000"/>
                </a:solidFill>
                <a:latin typeface="Tahoma" pitchFamily="34" charset="0"/>
              </a:rPr>
              <a:t>Piero </a:t>
            </a:r>
            <a:r>
              <a:rPr lang="it-IT" sz="900" b="1" i="1" dirty="0">
                <a:solidFill>
                  <a:srgbClr val="CC0000"/>
                </a:solidFill>
                <a:latin typeface="Tahoma" pitchFamily="34" charset="0"/>
              </a:rPr>
              <a:t>Gobetti (1901/26)</a:t>
            </a:r>
            <a:endParaRPr lang="it-IT" sz="3200" b="1" i="1" dirty="0">
              <a:solidFill>
                <a:srgbClr val="CC0000"/>
              </a:solidFill>
              <a:latin typeface="Tahoma" pitchFamily="34" charset="0"/>
            </a:endParaRPr>
          </a:p>
        </p:txBody>
      </p:sp>
      <p:pic>
        <p:nvPicPr>
          <p:cNvPr id="171020" name="Picture 12" descr="gobetti"/>
          <p:cNvPicPr>
            <a:picLocks noGrp="1" noChangeAspect="1" noChangeArrowheads="1"/>
          </p:cNvPicPr>
          <p:nvPr>
            <p:ph sz="half" idx="2"/>
          </p:nvPr>
        </p:nvPicPr>
        <p:blipFill>
          <a:blip r:embed="rId3">
            <a:lum bright="-6000" contrast="6000"/>
          </a:blip>
          <a:srcRect/>
          <a:stretch>
            <a:fillRect/>
          </a:stretch>
        </p:blipFill>
        <p:spPr>
          <a:xfrm>
            <a:off x="4868863" y="2009775"/>
            <a:ext cx="3190875" cy="3559175"/>
          </a:xfrm>
          <a:noFill/>
          <a:ln>
            <a:solidFill>
              <a:srgbClr val="000000"/>
            </a:solidFill>
          </a:ln>
        </p:spPr>
      </p:pic>
      <p:sp>
        <p:nvSpPr>
          <p:cNvPr id="5" name="Segnaposto contenuto 4"/>
          <p:cNvSpPr>
            <a:spLocks noGrp="1"/>
          </p:cNvSpPr>
          <p:nvPr>
            <p:ph sz="half" idx="1"/>
          </p:nvPr>
        </p:nvSpPr>
        <p:spPr/>
        <p:txBody>
          <a:bodyPr>
            <a:normAutofit fontScale="85000" lnSpcReduction="20000"/>
          </a:bodyPr>
          <a:lstStyle/>
          <a:p>
            <a:pPr algn="just">
              <a:buNone/>
            </a:pPr>
            <a:r>
              <a:rPr lang="it-IT" dirty="0" smtClean="0"/>
              <a:t>     Combattevamo Mussolini come corruttore, prima che come tiranno; il fascismo come tutela paterna prima che come dittatura; non insistevamo sui lamenti per mancanza della libertà e per la violenza, ma rivolgemmo la nostra polemica contro gli italiani che non resistevano, che si lasciavano addomesticare. </a:t>
            </a:r>
          </a:p>
          <a:p>
            <a:pPr>
              <a:buNone/>
            </a:pPr>
            <a:r>
              <a:rPr lang="it-IT" dirty="0" smtClean="0"/>
              <a:t>     </a:t>
            </a:r>
            <a:r>
              <a:rPr lang="it-IT" sz="1600" dirty="0" smtClean="0"/>
              <a:t>da </a:t>
            </a:r>
            <a:r>
              <a:rPr lang="it-IT" sz="1600" i="1" dirty="0" smtClean="0"/>
              <a:t>Scritti attuali</a:t>
            </a:r>
            <a:r>
              <a:rPr lang="it-IT" sz="1600" dirty="0" smtClean="0"/>
              <a:t>, a cura di Umberto </a:t>
            </a:r>
            <a:r>
              <a:rPr lang="it-IT" sz="1600" dirty="0" err="1" smtClean="0"/>
              <a:t>Calosso</a:t>
            </a:r>
            <a:r>
              <a:rPr lang="it-IT" sz="1600" dirty="0" smtClean="0"/>
              <a:t>, </a:t>
            </a:r>
            <a:r>
              <a:rPr lang="it-IT" sz="1600" dirty="0" err="1" smtClean="0"/>
              <a:t>Capriotti</a:t>
            </a:r>
            <a:r>
              <a:rPr lang="it-IT" sz="1600" dirty="0" smtClean="0"/>
              <a:t>)</a:t>
            </a:r>
            <a:endParaRPr lang="it-IT"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71020"/>
                                        </p:tgtEl>
                                        <p:attrNameLst>
                                          <p:attrName>style.visibility</p:attrName>
                                        </p:attrNameLst>
                                      </p:cBhvr>
                                      <p:to>
                                        <p:strVal val="visible"/>
                                      </p:to>
                                    </p:set>
                                    <p:animEffect transition="in" filter="wedge">
                                      <p:cBhvr>
                                        <p:cTn id="7" dur="2000"/>
                                        <p:tgtEl>
                                          <p:spTgt spid="1710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1012"/>
                                        </p:tgtEl>
                                        <p:attrNameLst>
                                          <p:attrName>style.visibility</p:attrName>
                                        </p:attrNameLst>
                                      </p:cBhvr>
                                      <p:to>
                                        <p:strVal val="visible"/>
                                      </p:to>
                                    </p:set>
                                    <p:animEffect transition="in" filter="fade">
                                      <p:cBhvr>
                                        <p:cTn id="10" dur="2000"/>
                                        <p:tgtEl>
                                          <p:spTgt spid="171012"/>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2000"/>
                                        <p:tgtEl>
                                          <p:spTgt spid="5">
                                            <p:txEl>
                                              <p:pRg st="0" end="0"/>
                                            </p:txEl>
                                          </p:spTgt>
                                        </p:tgtEl>
                                      </p:cBhvr>
                                    </p:animEffect>
                                  </p:childTnLst>
                                </p:cTn>
                              </p:par>
                            </p:childTnLst>
                          </p:cTn>
                        </p:par>
                        <p:par>
                          <p:cTn id="15" fill="hold">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2" grpId="0"/>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1000" b="1" i="1" dirty="0" smtClean="0">
                <a:solidFill>
                  <a:srgbClr val="CC0000"/>
                </a:solidFill>
                <a:latin typeface="Tahoma" pitchFamily="34" charset="0"/>
              </a:rPr>
              <a:t/>
            </a:r>
            <a:br>
              <a:rPr lang="it-IT" sz="1000" b="1" i="1" dirty="0" smtClean="0">
                <a:solidFill>
                  <a:srgbClr val="CC0000"/>
                </a:solidFill>
                <a:latin typeface="Tahoma" pitchFamily="34" charset="0"/>
              </a:rPr>
            </a:br>
            <a:r>
              <a:rPr lang="it-IT" sz="1000" b="1" i="1" dirty="0" smtClean="0">
                <a:solidFill>
                  <a:srgbClr val="CC0000"/>
                </a:solidFill>
                <a:latin typeface="Tahoma" pitchFamily="34" charset="0"/>
              </a:rPr>
              <a:t/>
            </a:r>
            <a:br>
              <a:rPr lang="it-IT" sz="1000" b="1" i="1" dirty="0" smtClean="0">
                <a:solidFill>
                  <a:srgbClr val="CC0000"/>
                </a:solidFill>
                <a:latin typeface="Tahoma" pitchFamily="34" charset="0"/>
              </a:rPr>
            </a:br>
            <a:r>
              <a:rPr lang="it-IT" sz="1000" b="1" i="1" dirty="0" smtClean="0">
                <a:solidFill>
                  <a:srgbClr val="CC0000"/>
                </a:solidFill>
                <a:latin typeface="Tahoma" pitchFamily="34" charset="0"/>
              </a:rPr>
              <a:t/>
            </a:r>
            <a:br>
              <a:rPr lang="it-IT" sz="1000" b="1" i="1" dirty="0" smtClean="0">
                <a:solidFill>
                  <a:srgbClr val="CC0000"/>
                </a:solidFill>
                <a:latin typeface="Tahoma" pitchFamily="34" charset="0"/>
              </a:rPr>
            </a:br>
            <a:r>
              <a:rPr lang="it-IT" sz="3600" b="1" i="1" dirty="0" smtClean="0">
                <a:solidFill>
                  <a:srgbClr val="CC0000"/>
                </a:solidFill>
                <a:latin typeface="Tahoma" pitchFamily="34" charset="0"/>
              </a:rPr>
              <a:t>    “ Vivo, sono partigiano “ </a:t>
            </a:r>
            <a:r>
              <a:rPr lang="it-IT" sz="1000" b="1" i="1" dirty="0" smtClean="0">
                <a:solidFill>
                  <a:srgbClr val="CC0000"/>
                </a:solidFill>
                <a:latin typeface="Tahoma" pitchFamily="34" charset="0"/>
              </a:rPr>
              <a:t/>
            </a:r>
            <a:br>
              <a:rPr lang="it-IT" sz="1000" b="1" i="1" dirty="0" smtClean="0">
                <a:solidFill>
                  <a:srgbClr val="CC0000"/>
                </a:solidFill>
                <a:latin typeface="Tahoma" pitchFamily="34" charset="0"/>
              </a:rPr>
            </a:br>
            <a:r>
              <a:rPr lang="it-IT" sz="1000" b="1" i="1" dirty="0" smtClean="0">
                <a:solidFill>
                  <a:srgbClr val="CC0000"/>
                </a:solidFill>
                <a:latin typeface="Tahoma" pitchFamily="34" charset="0"/>
              </a:rPr>
              <a:t>         </a:t>
            </a:r>
            <a:br>
              <a:rPr lang="it-IT" sz="1000" b="1" i="1" dirty="0" smtClean="0">
                <a:solidFill>
                  <a:srgbClr val="CC0000"/>
                </a:solidFill>
                <a:latin typeface="Tahoma" pitchFamily="34" charset="0"/>
              </a:rPr>
            </a:br>
            <a:r>
              <a:rPr lang="it-IT" sz="1000" b="1" i="1" dirty="0" smtClean="0">
                <a:solidFill>
                  <a:srgbClr val="CC0000"/>
                </a:solidFill>
                <a:latin typeface="Tahoma" pitchFamily="34" charset="0"/>
              </a:rPr>
              <a:t>                                                                                                                           Antonio Gramsci  (1891/1937)</a:t>
            </a:r>
            <a:endParaRPr lang="it-IT" sz="1000" dirty="0"/>
          </a:p>
        </p:txBody>
      </p:sp>
      <p:sp>
        <p:nvSpPr>
          <p:cNvPr id="3" name="Segnaposto contenuto 2"/>
          <p:cNvSpPr>
            <a:spLocks noGrp="1"/>
          </p:cNvSpPr>
          <p:nvPr>
            <p:ph sz="half" idx="1"/>
          </p:nvPr>
        </p:nvSpPr>
        <p:spPr/>
        <p:txBody>
          <a:bodyPr>
            <a:normAutofit fontScale="62500" lnSpcReduction="20000"/>
          </a:bodyPr>
          <a:lstStyle/>
          <a:p>
            <a:pPr algn="just">
              <a:buNone/>
            </a:pPr>
            <a:r>
              <a:rPr lang="it-IT" dirty="0" smtClean="0"/>
              <a:t>      </a:t>
            </a:r>
            <a:r>
              <a:rPr lang="it-IT" dirty="0" err="1" smtClean="0"/>
              <a:t>„Odio</a:t>
            </a:r>
            <a:r>
              <a:rPr lang="it-IT" dirty="0" smtClean="0"/>
              <a:t> gli indifferenti. Credo come Federico </a:t>
            </a:r>
            <a:r>
              <a:rPr lang="it-IT" dirty="0" err="1" smtClean="0"/>
              <a:t>Hebbel</a:t>
            </a:r>
            <a:r>
              <a:rPr lang="it-IT" dirty="0" smtClean="0"/>
              <a:t> che «vivere vuol dire essere partigiani». Non possono esistere i solamente </a:t>
            </a:r>
            <a:r>
              <a:rPr lang="it-IT" dirty="0" err="1" smtClean="0"/>
              <a:t>\uomini</a:t>
            </a:r>
            <a:r>
              <a:rPr lang="it-IT" dirty="0" smtClean="0"/>
              <a:t>, gli estranei alla città. Chi vive veramente non può non essere cittadino, e parteggiare. Indifferenza è abulia, è parassitismo, è vigliaccheria, non è vita. Perciò odio gli </a:t>
            </a:r>
            <a:r>
              <a:rPr lang="it-IT" dirty="0" err="1" smtClean="0"/>
              <a:t>indiffivoerenti</a:t>
            </a:r>
            <a:r>
              <a:rPr lang="it-IT" dirty="0" smtClean="0"/>
              <a:t>. [...] Alcuni piagnucolano pietosamente, altri bestemmiano oscenamente, ma nessuno o pochi si domandano: se avessi fatto anch'io il mio dovere, se avessi cercato di far valere la mia volontà, sarebbe successo ciò che è successo? [...] Vivo, sono partigiano. Perciò odio chi non parteggia, odio gli indifferenti. (da Indifferenti, La città futura, numero unico, 11 febbraio 1917)“</a:t>
            </a:r>
            <a:endParaRPr lang="it-IT" dirty="0"/>
          </a:p>
        </p:txBody>
      </p:sp>
      <p:pic>
        <p:nvPicPr>
          <p:cNvPr id="5" name="Picture 10" descr="gramsci"/>
          <p:cNvPicPr>
            <a:picLocks noGrp="1" noChangeAspect="1" noChangeArrowheads="1"/>
          </p:cNvPicPr>
          <p:nvPr>
            <p:ph sz="half" idx="2"/>
          </p:nvPr>
        </p:nvPicPr>
        <p:blipFill>
          <a:blip r:embed="rId2"/>
          <a:srcRect/>
          <a:stretch>
            <a:fillRect/>
          </a:stretch>
        </p:blipFill>
        <p:spPr>
          <a:xfrm>
            <a:off x="5397658" y="2066356"/>
            <a:ext cx="2539683" cy="3593651"/>
          </a:xfrm>
          <a:noFill/>
          <a:ln>
            <a:solidFill>
              <a:schemeClr val="bg2"/>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par>
                          <p:cTn id="8" fill="hold">
                            <p:stCondLst>
                              <p:cond delay="2000"/>
                            </p:stCondLst>
                            <p:childTnLst>
                              <p:par>
                                <p:cTn id="9" presetID="10" presetClass="entr" presetSubtype="0" fill="hold" grpId="1"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500034" y="357166"/>
            <a:ext cx="8229600" cy="1143000"/>
          </a:xfrm>
        </p:spPr>
        <p:txBody>
          <a:bodyPr>
            <a:normAutofit fontScale="90000"/>
          </a:bodyPr>
          <a:lstStyle/>
          <a:p>
            <a:r>
              <a:rPr lang="it-IT" sz="2200" b="1" dirty="0" smtClean="0"/>
              <a:t>« GIUSTIZIA E LIBERTÀ PER QUESTO MORIRONO PER QUESTO VIVONO »</a:t>
            </a:r>
            <a:r>
              <a:rPr lang="it-IT" sz="2200" dirty="0" smtClean="0"/>
              <a:t/>
            </a:r>
            <a:br>
              <a:rPr lang="it-IT" sz="2200" dirty="0" smtClean="0"/>
            </a:br>
            <a:r>
              <a:rPr lang="it-IT" sz="2800" dirty="0" smtClean="0"/>
              <a:t> </a:t>
            </a:r>
            <a:r>
              <a:rPr lang="it-IT" sz="1600" dirty="0" smtClean="0"/>
              <a:t>epitaffio scritto da </a:t>
            </a:r>
            <a:r>
              <a:rPr lang="it-IT" sz="1600" dirty="0" err="1" smtClean="0"/>
              <a:t>Calamandrei</a:t>
            </a:r>
            <a:r>
              <a:rPr lang="it-IT" sz="1600" dirty="0" smtClean="0"/>
              <a:t> per la tomba dei fratelli Rosselli</a:t>
            </a:r>
            <a:r>
              <a:rPr lang="it-IT" sz="3200" dirty="0" smtClean="0"/>
              <a:t/>
            </a:r>
            <a:br>
              <a:rPr lang="it-IT" sz="3200" dirty="0" smtClean="0"/>
            </a:br>
            <a:r>
              <a:rPr lang="it-IT" sz="900" b="1" i="1" dirty="0" smtClean="0">
                <a:solidFill>
                  <a:srgbClr val="CC0000"/>
                </a:solidFill>
                <a:latin typeface="Tahoma" pitchFamily="34" charset="0"/>
              </a:rPr>
              <a:t>  </a:t>
            </a:r>
            <a:r>
              <a:rPr lang="it-IT" sz="900" b="1" i="1" dirty="0">
                <a:solidFill>
                  <a:srgbClr val="CC0000"/>
                </a:solidFill>
                <a:latin typeface="Tahoma" pitchFamily="34" charset="0"/>
              </a:rPr>
              <a:t>Carlo e Nello Rosselli  (</a:t>
            </a:r>
            <a:r>
              <a:rPr lang="it-IT" sz="900" b="1" i="1" dirty="0" smtClean="0">
                <a:solidFill>
                  <a:srgbClr val="CC0000"/>
                </a:solidFill>
                <a:latin typeface="Tahoma" pitchFamily="34" charset="0"/>
              </a:rPr>
              <a:t>1899-1900/1937            </a:t>
            </a:r>
            <a:endParaRPr lang="it-IT" sz="3200" b="1" i="1" dirty="0">
              <a:solidFill>
                <a:srgbClr val="CC0000"/>
              </a:solidFill>
              <a:latin typeface="Tahoma" pitchFamily="34" charset="0"/>
            </a:endParaRPr>
          </a:p>
        </p:txBody>
      </p:sp>
      <p:sp>
        <p:nvSpPr>
          <p:cNvPr id="5" name="Segnaposto contenuto 4"/>
          <p:cNvSpPr>
            <a:spLocks noGrp="1"/>
          </p:cNvSpPr>
          <p:nvPr>
            <p:ph sz="half" idx="2"/>
          </p:nvPr>
        </p:nvSpPr>
        <p:spPr/>
        <p:txBody>
          <a:bodyPr>
            <a:normAutofit fontScale="47500" lnSpcReduction="20000"/>
          </a:bodyPr>
          <a:lstStyle/>
          <a:p>
            <a:pPr>
              <a:buNone/>
            </a:pPr>
            <a:r>
              <a:rPr lang="it-IT" dirty="0" smtClean="0"/>
              <a:t>          Da questa casa</a:t>
            </a:r>
            <a:br>
              <a:rPr lang="it-IT" dirty="0" smtClean="0"/>
            </a:br>
            <a:r>
              <a:rPr lang="it-IT" dirty="0" smtClean="0"/>
              <a:t>ove nel 1925</a:t>
            </a:r>
            <a:br>
              <a:rPr lang="it-IT" dirty="0" smtClean="0"/>
            </a:br>
            <a:r>
              <a:rPr lang="it-IT" dirty="0" smtClean="0"/>
              <a:t>il primo foglio clandestino antifascista</a:t>
            </a:r>
            <a:br>
              <a:rPr lang="it-IT" dirty="0" smtClean="0"/>
            </a:br>
            <a:r>
              <a:rPr lang="it-IT" dirty="0" smtClean="0"/>
              <a:t>dette alla Resistenza la parola d'ordine</a:t>
            </a:r>
            <a:br>
              <a:rPr lang="it-IT" dirty="0" smtClean="0"/>
            </a:br>
            <a:r>
              <a:rPr lang="it-IT" dirty="0" smtClean="0"/>
              <a:t>NON MOLLARE</a:t>
            </a:r>
            <a:br>
              <a:rPr lang="it-IT" dirty="0" smtClean="0"/>
            </a:br>
            <a:r>
              <a:rPr lang="it-IT" dirty="0" smtClean="0"/>
              <a:t>fedeli a questa consegna</a:t>
            </a:r>
            <a:br>
              <a:rPr lang="it-IT" dirty="0" smtClean="0"/>
            </a:br>
            <a:r>
              <a:rPr lang="it-IT" dirty="0" smtClean="0"/>
              <a:t>col pensiero e coll'azione</a:t>
            </a:r>
            <a:br>
              <a:rPr lang="it-IT" dirty="0" smtClean="0"/>
            </a:br>
            <a:r>
              <a:rPr lang="it-IT" dirty="0" smtClean="0"/>
              <a:t>CARLO E NELLO ROSSELLI</a:t>
            </a:r>
            <a:br>
              <a:rPr lang="it-IT" dirty="0" smtClean="0"/>
            </a:br>
            <a:r>
              <a:rPr lang="it-IT" dirty="0" smtClean="0"/>
              <a:t>soffrendo confini carceri </a:t>
            </a:r>
            <a:r>
              <a:rPr lang="it-IT" dirty="0" err="1" smtClean="0"/>
              <a:t>esilii</a:t>
            </a:r>
            <a:r>
              <a:rPr lang="it-IT" dirty="0" smtClean="0"/>
              <a:t/>
            </a:r>
            <a:br>
              <a:rPr lang="it-IT" dirty="0" smtClean="0"/>
            </a:br>
            <a:r>
              <a:rPr lang="it-IT" dirty="0" smtClean="0"/>
              <a:t>in Italia in Francia in Spagna</a:t>
            </a:r>
            <a:br>
              <a:rPr lang="it-IT" dirty="0" smtClean="0"/>
            </a:br>
            <a:r>
              <a:rPr lang="it-IT" dirty="0" smtClean="0"/>
              <a:t>mossero consapevoli per diverse vie</a:t>
            </a:r>
            <a:br>
              <a:rPr lang="it-IT" dirty="0" smtClean="0"/>
            </a:br>
            <a:r>
              <a:rPr lang="it-IT" dirty="0" smtClean="0"/>
              <a:t>incontro all'agguato fascista</a:t>
            </a:r>
            <a:br>
              <a:rPr lang="it-IT" dirty="0" smtClean="0"/>
            </a:br>
            <a:r>
              <a:rPr lang="it-IT" dirty="0" smtClean="0"/>
              <a:t>che li ricongiunse nel sacrificio</a:t>
            </a:r>
            <a:br>
              <a:rPr lang="it-IT" dirty="0" smtClean="0"/>
            </a:br>
            <a:r>
              <a:rPr lang="it-IT" dirty="0" smtClean="0"/>
              <a:t>il 9 giugno 1937</a:t>
            </a:r>
            <a:br>
              <a:rPr lang="it-IT" dirty="0" smtClean="0"/>
            </a:br>
            <a:r>
              <a:rPr lang="it-IT" dirty="0" smtClean="0"/>
              <a:t>a </a:t>
            </a:r>
            <a:r>
              <a:rPr lang="it-IT" dirty="0" err="1" smtClean="0"/>
              <a:t>Bagnoles</a:t>
            </a:r>
            <a:r>
              <a:rPr lang="it-IT" dirty="0" smtClean="0"/>
              <a:t> de l'</a:t>
            </a:r>
            <a:r>
              <a:rPr lang="it-IT" dirty="0" err="1" smtClean="0"/>
              <a:t>Orne</a:t>
            </a:r>
            <a:r>
              <a:rPr lang="it-IT" dirty="0" smtClean="0"/>
              <a:t/>
            </a:r>
            <a:br>
              <a:rPr lang="it-IT" dirty="0" smtClean="0"/>
            </a:br>
            <a:r>
              <a:rPr lang="it-IT" dirty="0" smtClean="0"/>
              <a:t>ma invano si illusero gli oppressori</a:t>
            </a:r>
            <a:br>
              <a:rPr lang="it-IT" dirty="0" smtClean="0"/>
            </a:br>
            <a:r>
              <a:rPr lang="it-IT" dirty="0" smtClean="0"/>
              <a:t>di aver fatto la notte su quelle due fronti</a:t>
            </a:r>
            <a:br>
              <a:rPr lang="it-IT" dirty="0" smtClean="0"/>
            </a:br>
            <a:r>
              <a:rPr lang="it-IT" dirty="0" smtClean="0"/>
              <a:t>quando spuntò l'alba</a:t>
            </a:r>
            <a:br>
              <a:rPr lang="it-IT" dirty="0" smtClean="0"/>
            </a:br>
            <a:r>
              <a:rPr lang="it-IT" dirty="0" smtClean="0"/>
              <a:t>si videro in armi</a:t>
            </a:r>
            <a:br>
              <a:rPr lang="it-IT" dirty="0" smtClean="0"/>
            </a:br>
            <a:r>
              <a:rPr lang="it-IT" dirty="0" smtClean="0"/>
              <a:t>su ogni vetta d'Italia</a:t>
            </a:r>
            <a:br>
              <a:rPr lang="it-IT" dirty="0" smtClean="0"/>
            </a:br>
            <a:r>
              <a:rPr lang="it-IT" dirty="0" smtClean="0"/>
              <a:t>mille e mille col loro stesso volto</a:t>
            </a:r>
            <a:br>
              <a:rPr lang="it-IT" dirty="0" smtClean="0"/>
            </a:br>
            <a:r>
              <a:rPr lang="it-IT" dirty="0" smtClean="0"/>
              <a:t>volontari delle Brigate Rosselli</a:t>
            </a:r>
            <a:br>
              <a:rPr lang="it-IT" dirty="0" smtClean="0"/>
            </a:br>
            <a:r>
              <a:rPr lang="it-IT" dirty="0" smtClean="0"/>
              <a:t>che sulla fiamma recavano impresso</a:t>
            </a:r>
            <a:br>
              <a:rPr lang="it-IT" dirty="0" smtClean="0"/>
            </a:br>
            <a:r>
              <a:rPr lang="it-IT" dirty="0" smtClean="0"/>
              <a:t>grido lanciato da un popolo all'avvenire</a:t>
            </a:r>
            <a:br>
              <a:rPr lang="it-IT" dirty="0" smtClean="0"/>
            </a:br>
            <a:r>
              <a:rPr lang="it-IT" dirty="0" smtClean="0"/>
              <a:t>GIUSTIZIA E LIBERTA’  </a:t>
            </a:r>
          </a:p>
          <a:p>
            <a:pPr>
              <a:buNone/>
            </a:pPr>
            <a:endParaRPr lang="it-IT" dirty="0" smtClean="0"/>
          </a:p>
          <a:p>
            <a:pPr>
              <a:buNone/>
            </a:pPr>
            <a:r>
              <a:rPr lang="it-IT" dirty="0" smtClean="0"/>
              <a:t> lapide dedicata ai Rosselli da Piero  </a:t>
            </a:r>
            <a:r>
              <a:rPr lang="it-IT" dirty="0" err="1" smtClean="0"/>
              <a:t>Calamandrei</a:t>
            </a:r>
            <a:endParaRPr lang="it-IT" dirty="0" smtClean="0"/>
          </a:p>
        </p:txBody>
      </p:sp>
      <p:pic>
        <p:nvPicPr>
          <p:cNvPr id="9218" name="Picture 2" descr="Via giusti 38-40, casa rosselli, lapide fratelli rosselli.JPG"/>
          <p:cNvPicPr>
            <a:picLocks noChangeAspect="1" noChangeArrowheads="1"/>
          </p:cNvPicPr>
          <p:nvPr/>
        </p:nvPicPr>
        <p:blipFill>
          <a:blip r:embed="rId2"/>
          <a:srcRect/>
          <a:stretch>
            <a:fillRect/>
          </a:stretch>
        </p:blipFill>
        <p:spPr bwMode="auto">
          <a:xfrm>
            <a:off x="428596" y="1714488"/>
            <a:ext cx="3867150" cy="4643470"/>
          </a:xfrm>
          <a:prstGeom prst="rect">
            <a:avLst/>
          </a:prstGeom>
          <a:noFill/>
        </p:spPr>
      </p:pic>
      <p:sp>
        <p:nvSpPr>
          <p:cNvPr id="7" name="Segnaposto contenuto 6"/>
          <p:cNvSpPr>
            <a:spLocks noGrp="1"/>
          </p:cNvSpPr>
          <p:nvPr>
            <p:ph sz="half" idx="1"/>
          </p:nvPr>
        </p:nvSpPr>
        <p:spPr/>
        <p:txBody>
          <a:bodyPr/>
          <a:lstStyle/>
          <a:p>
            <a:endParaRPr lang="it-IT"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22"/>
                                        </p:tgtEl>
                                        <p:attrNameLst>
                                          <p:attrName>style.visibility</p:attrName>
                                        </p:attrNameLst>
                                      </p:cBhvr>
                                      <p:to>
                                        <p:strVal val="visible"/>
                                      </p:to>
                                    </p:set>
                                    <p:animEffect transition="in" filter="fade">
                                      <p:cBhvr>
                                        <p:cTn id="7" dur="2000"/>
                                        <p:tgtEl>
                                          <p:spTgt spid="184322"/>
                                        </p:tgtEl>
                                      </p:cBhvr>
                                    </p:animEffect>
                                  </p:childTnLst>
                                </p:cTn>
                              </p:par>
                            </p:childTnLst>
                          </p:cTn>
                        </p:par>
                        <p:par>
                          <p:cTn id="8" fill="hold">
                            <p:stCondLst>
                              <p:cond delay="2000"/>
                            </p:stCondLst>
                            <p:childTnLst>
                              <p:par>
                                <p:cTn id="9" presetID="9" presetClass="entr" presetSubtype="0" fill="hold" grpId="0" nodeType="afterEffect" nodePh="1">
                                  <p:stCondLst>
                                    <p:cond delay="0"/>
                                  </p:stCondLst>
                                  <p:endCondLst>
                                    <p:cond evt="begin" delay="0">
                                      <p:tn val="9"/>
                                    </p:cond>
                                  </p:end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dissolv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2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2" grpId="0"/>
      <p:bldP spid="5" grpId="0" build="p"/>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just"/>
            <a:r>
              <a:rPr lang="it-IT" sz="2000" dirty="0" smtClean="0"/>
              <a:t>E quando le mie figlie all'università mi parlavano di Che Guevara, io rispondevo: «A me bastano i fratelli Rosselli». Nello e Carlo erano ricchi, ebrei, sono morti ammazzati da parte di sicari fascisti per le loro idee di libertà. (Enzo Biagi)</a:t>
            </a:r>
            <a:endParaRPr lang="it-IT" sz="2000" dirty="0"/>
          </a:p>
        </p:txBody>
      </p:sp>
      <p:pic>
        <p:nvPicPr>
          <p:cNvPr id="5" name="Picture 7" descr="fratelli rosselli"/>
          <p:cNvPicPr>
            <a:picLocks noGrp="1" noChangeAspect="1" noChangeArrowheads="1"/>
          </p:cNvPicPr>
          <p:nvPr>
            <p:ph sz="half" idx="1"/>
          </p:nvPr>
        </p:nvPicPr>
        <p:blipFill>
          <a:blip r:embed="rId2">
            <a:lum contrast="-18000"/>
          </a:blip>
          <a:srcRect/>
          <a:stretch>
            <a:fillRect/>
          </a:stretch>
        </p:blipFill>
        <p:spPr>
          <a:xfrm>
            <a:off x="1785918" y="3857628"/>
            <a:ext cx="1590675" cy="1933575"/>
          </a:xfrm>
          <a:noFill/>
          <a:ln/>
        </p:spPr>
      </p:pic>
      <p:pic>
        <p:nvPicPr>
          <p:cNvPr id="31745" name="Picture 1" descr="C:\Users\User\Desktop\bandiera gl.jpg"/>
          <p:cNvPicPr>
            <a:picLocks noGrp="1" noChangeAspect="1" noChangeArrowheads="1"/>
          </p:cNvPicPr>
          <p:nvPr>
            <p:ph sz="half" idx="2"/>
          </p:nvPr>
        </p:nvPicPr>
        <p:blipFill>
          <a:blip r:embed="rId3"/>
          <a:srcRect/>
          <a:stretch>
            <a:fillRect/>
          </a:stretch>
        </p:blipFill>
        <p:spPr bwMode="auto">
          <a:xfrm>
            <a:off x="3714744" y="1500174"/>
            <a:ext cx="1592826" cy="1303757"/>
          </a:xfrm>
          <a:prstGeom prst="rect">
            <a:avLst/>
          </a:prstGeom>
          <a:noFill/>
        </p:spPr>
      </p:pic>
      <p:sp>
        <p:nvSpPr>
          <p:cNvPr id="7" name="Rettangolo 6"/>
          <p:cNvSpPr/>
          <p:nvPr/>
        </p:nvSpPr>
        <p:spPr>
          <a:xfrm>
            <a:off x="2143108" y="2928934"/>
            <a:ext cx="4572000" cy="523220"/>
          </a:xfrm>
          <a:prstGeom prst="rect">
            <a:avLst/>
          </a:prstGeom>
        </p:spPr>
        <p:txBody>
          <a:bodyPr wrap="square">
            <a:spAutoFit/>
          </a:bodyPr>
          <a:lstStyle/>
          <a:p>
            <a:r>
              <a:rPr lang="it-IT" sz="1400" dirty="0" smtClean="0"/>
              <a:t>Bandiera di Giustizia e Libertà, movimento antifascista costituitosi a Parigi nel 1930</a:t>
            </a:r>
            <a:endParaRPr lang="it-IT" sz="1400" dirty="0"/>
          </a:p>
        </p:txBody>
      </p:sp>
      <p:sp>
        <p:nvSpPr>
          <p:cNvPr id="12" name="Rettangolo 11"/>
          <p:cNvSpPr/>
          <p:nvPr/>
        </p:nvSpPr>
        <p:spPr>
          <a:xfrm>
            <a:off x="3929058" y="3714752"/>
            <a:ext cx="4572000" cy="646331"/>
          </a:xfrm>
          <a:prstGeom prst="rect">
            <a:avLst/>
          </a:prstGeom>
        </p:spPr>
        <p:txBody>
          <a:bodyPr>
            <a:spAutoFit/>
          </a:bodyPr>
          <a:lstStyle/>
          <a:p>
            <a:r>
              <a:rPr lang="it-IT" dirty="0" smtClean="0"/>
              <a:t>"Socialismo liberale" : "il liberalismo come metodo, il socialismo come fine“ 1930</a:t>
            </a:r>
            <a:endParaRPr lang="it-IT" dirty="0"/>
          </a:p>
        </p:txBody>
      </p:sp>
      <p:sp>
        <p:nvSpPr>
          <p:cNvPr id="13" name="Rettangolo 12"/>
          <p:cNvSpPr/>
          <p:nvPr/>
        </p:nvSpPr>
        <p:spPr>
          <a:xfrm>
            <a:off x="7085231" y="3143248"/>
            <a:ext cx="2058769" cy="369332"/>
          </a:xfrm>
          <a:prstGeom prst="rect">
            <a:avLst/>
          </a:prstGeom>
        </p:spPr>
        <p:txBody>
          <a:bodyPr wrap="none">
            <a:spAutoFit/>
          </a:bodyPr>
          <a:lstStyle/>
          <a:p>
            <a:r>
              <a:rPr lang="it-IT" dirty="0" smtClean="0"/>
              <a:t>“Non mollare” 1925</a:t>
            </a:r>
            <a:endParaRPr lang="it-IT" dirty="0"/>
          </a:p>
        </p:txBody>
      </p:sp>
      <p:sp>
        <p:nvSpPr>
          <p:cNvPr id="14" name="Rettangolo 13"/>
          <p:cNvSpPr/>
          <p:nvPr/>
        </p:nvSpPr>
        <p:spPr>
          <a:xfrm>
            <a:off x="4843912" y="4500570"/>
            <a:ext cx="2567178" cy="923330"/>
          </a:xfrm>
          <a:prstGeom prst="rect">
            <a:avLst/>
          </a:prstGeom>
        </p:spPr>
        <p:txBody>
          <a:bodyPr wrap="none">
            <a:spAutoFit/>
          </a:bodyPr>
          <a:lstStyle/>
          <a:p>
            <a:r>
              <a:rPr lang="it-IT" dirty="0" smtClean="0"/>
              <a:t>Guerra di Spagna – 1936</a:t>
            </a:r>
          </a:p>
          <a:p>
            <a:r>
              <a:rPr lang="it-IT" dirty="0" smtClean="0"/>
              <a:t> Colonna Italiana Rosselli:</a:t>
            </a:r>
          </a:p>
          <a:p>
            <a:endParaRPr lang="it-IT" dirty="0"/>
          </a:p>
        </p:txBody>
      </p:sp>
      <p:sp>
        <p:nvSpPr>
          <p:cNvPr id="15" name="Rettangolo 14"/>
          <p:cNvSpPr/>
          <p:nvPr/>
        </p:nvSpPr>
        <p:spPr>
          <a:xfrm>
            <a:off x="4786314" y="5143512"/>
            <a:ext cx="2708690" cy="369332"/>
          </a:xfrm>
          <a:prstGeom prst="rect">
            <a:avLst/>
          </a:prstGeom>
        </p:spPr>
        <p:txBody>
          <a:bodyPr wrap="square">
            <a:spAutoFit/>
          </a:bodyPr>
          <a:lstStyle/>
          <a:p>
            <a:r>
              <a:rPr lang="it-IT" dirty="0" smtClean="0"/>
              <a:t>"Oggi qui, domani in Italia"</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1745"/>
                                        </p:tgtEl>
                                        <p:attrNameLst>
                                          <p:attrName>style.visibility</p:attrName>
                                        </p:attrNameLst>
                                      </p:cBhvr>
                                      <p:to>
                                        <p:strVal val="visible"/>
                                      </p:to>
                                    </p:set>
                                    <p:anim calcmode="lin" valueType="num">
                                      <p:cBhvr additive="base">
                                        <p:cTn id="12" dur="500" fill="hold"/>
                                        <p:tgtEl>
                                          <p:spTgt spid="31745"/>
                                        </p:tgtEl>
                                        <p:attrNameLst>
                                          <p:attrName>ppt_x</p:attrName>
                                        </p:attrNameLst>
                                      </p:cBhvr>
                                      <p:tavLst>
                                        <p:tav tm="0">
                                          <p:val>
                                            <p:strVal val="#ppt_x"/>
                                          </p:val>
                                        </p:tav>
                                        <p:tav tm="100000">
                                          <p:val>
                                            <p:strVal val="#ppt_x"/>
                                          </p:val>
                                        </p:tav>
                                      </p:tavLst>
                                    </p:anim>
                                    <p:anim calcmode="lin" valueType="num">
                                      <p:cBhvr additive="base">
                                        <p:cTn id="13" dur="500" fill="hold"/>
                                        <p:tgtEl>
                                          <p:spTgt spid="31745"/>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8" presetClass="entr" presetSubtype="16"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2000"/>
                                        <p:tgtEl>
                                          <p:spTgt spid="13"/>
                                        </p:tgtEl>
                                      </p:cBhvr>
                                    </p:animEffect>
                                  </p:childTnLst>
                                </p:cTn>
                              </p:par>
                            </p:childTnLst>
                          </p:cTn>
                        </p:par>
                        <p:par>
                          <p:cTn id="23" fill="hold">
                            <p:stCondLst>
                              <p:cond delay="3000"/>
                            </p:stCondLst>
                            <p:childTnLst>
                              <p:par>
                                <p:cTn id="24" presetID="4" presetClass="entr" presetSubtype="16"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ox(in)">
                                      <p:cBhvr>
                                        <p:cTn id="26" dur="5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4" presetClass="entr" presetSubtype="16"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ox(in)">
                                      <p:cBhvr>
                                        <p:cTn id="36" dur="500"/>
                                        <p:tgtEl>
                                          <p:spTgt spid="2"/>
                                        </p:tgtEl>
                                      </p:cBhvr>
                                    </p:animEffect>
                                  </p:childTnLst>
                                </p:cTn>
                              </p:par>
                              <p:par>
                                <p:cTn id="37" presetID="2" presetClass="entr" presetSubtype="4" fill="hold"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4">
                                            <p:txEl>
                                              <p:pRg st="1" end="1"/>
                                            </p:txEl>
                                          </p:spTgt>
                                        </p:tgtEl>
                                        <p:attrNameLst>
                                          <p:attrName>style.visibility</p:attrName>
                                        </p:attrNameLst>
                                      </p:cBhvr>
                                      <p:to>
                                        <p:strVal val="visible"/>
                                      </p:to>
                                    </p:set>
                                    <p:anim calcmode="lin" valueType="num">
                                      <p:cBhvr additive="base">
                                        <p:cTn id="4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2" grpId="0"/>
      <p:bldP spid="13"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r"/>
            <a:r>
              <a:rPr lang="it-IT" sz="2400" b="1" dirty="0" smtClean="0"/>
              <a:t>“la libertà è come la verità: si conquista, e quando </a:t>
            </a:r>
            <a:br>
              <a:rPr lang="it-IT" sz="2400" b="1" dirty="0" smtClean="0"/>
            </a:br>
            <a:r>
              <a:rPr lang="it-IT" sz="2400" b="1" dirty="0" smtClean="0"/>
              <a:t>si è conquistata, per conservarla si </a:t>
            </a:r>
            <a:r>
              <a:rPr lang="it-IT" sz="2400" b="1" dirty="0" err="1" smtClean="0"/>
              <a:t>riconquista…</a:t>
            </a:r>
            <a:r>
              <a:rPr lang="it-IT" sz="2400" b="1" dirty="0" smtClean="0"/>
              <a:t>”</a:t>
            </a:r>
            <a:br>
              <a:rPr lang="it-IT" sz="2400" b="1" dirty="0" smtClean="0"/>
            </a:br>
            <a:r>
              <a:rPr lang="it-IT" sz="1800" b="1" dirty="0" smtClean="0"/>
              <a:t>Luigi Sturzo</a:t>
            </a:r>
            <a:r>
              <a:rPr lang="it-IT" sz="1800" b="1" i="1" dirty="0" smtClean="0">
                <a:solidFill>
                  <a:srgbClr val="CC0000"/>
                </a:solidFill>
                <a:latin typeface="Tahoma" pitchFamily="34" charset="0"/>
              </a:rPr>
              <a:t> </a:t>
            </a:r>
            <a:r>
              <a:rPr lang="it-IT" sz="1800" b="1" i="1" dirty="0" smtClean="0"/>
              <a:t>(1871/1959)</a:t>
            </a:r>
            <a:endParaRPr lang="it-IT" sz="1800" dirty="0"/>
          </a:p>
        </p:txBody>
      </p:sp>
      <p:sp>
        <p:nvSpPr>
          <p:cNvPr id="3" name="Segnaposto contenuto 2"/>
          <p:cNvSpPr>
            <a:spLocks noGrp="1"/>
          </p:cNvSpPr>
          <p:nvPr>
            <p:ph sz="half" idx="1"/>
          </p:nvPr>
        </p:nvSpPr>
        <p:spPr/>
        <p:txBody>
          <a:bodyPr>
            <a:normAutofit fontScale="55000" lnSpcReduction="20000"/>
          </a:bodyPr>
          <a:lstStyle/>
          <a:p>
            <a:pPr>
              <a:buNone/>
            </a:pPr>
            <a:r>
              <a:rPr lang="it-IT" dirty="0" smtClean="0"/>
              <a:t>     La condanna del fascismo si centra soprattutto sul tema della </a:t>
            </a:r>
            <a:r>
              <a:rPr lang="it-IT" u="sng" dirty="0" smtClean="0"/>
              <a:t>libertà</a:t>
            </a:r>
            <a:r>
              <a:rPr lang="it-IT" dirty="0" smtClean="0"/>
              <a:t>: </a:t>
            </a:r>
          </a:p>
          <a:p>
            <a:pPr>
              <a:buNone/>
            </a:pPr>
            <a:endParaRPr lang="it-IT" dirty="0" smtClean="0"/>
          </a:p>
          <a:p>
            <a:pPr>
              <a:buNone/>
            </a:pPr>
            <a:endParaRPr lang="it-IT" b="1" dirty="0" smtClean="0"/>
          </a:p>
          <a:p>
            <a:pPr algn="just">
              <a:buNone/>
            </a:pPr>
            <a:r>
              <a:rPr lang="it-IT" b="1" dirty="0" smtClean="0"/>
              <a:t>       “</a:t>
            </a:r>
            <a:r>
              <a:rPr lang="it-IT" sz="3200" b="1" dirty="0" smtClean="0"/>
              <a:t>La verità si è che nel secolo XIX, a limitare la libertà come spirito e come costume, come equilibrio fra cittadini e come possibilità reale del gioco dinamico delle forze politiche è stata concepita come una nuova divinità, ora detta stato, ora detta nazione; ad essa sono stati dati tutti gli attributi di forza, di diritto, di etica”</a:t>
            </a:r>
          </a:p>
          <a:p>
            <a:endParaRPr lang="it-IT" b="1" dirty="0" smtClean="0"/>
          </a:p>
          <a:p>
            <a:pPr>
              <a:buNone/>
            </a:pPr>
            <a:endParaRPr lang="it-IT" b="1" dirty="0" smtClean="0"/>
          </a:p>
          <a:p>
            <a:pPr algn="just">
              <a:buNone/>
            </a:pPr>
            <a:endParaRPr lang="it-IT" sz="2000" u="sng" dirty="0" smtClean="0"/>
          </a:p>
          <a:p>
            <a:pPr algn="ctr">
              <a:buNone/>
            </a:pPr>
            <a:r>
              <a:rPr lang="it-IT" sz="2000" u="sng" dirty="0" smtClean="0"/>
              <a:t>Sturzo, Il problema della libertà e la crisi italiana</a:t>
            </a:r>
            <a:r>
              <a:rPr lang="it-IT" sz="2000" dirty="0" smtClean="0"/>
              <a:t>, </a:t>
            </a:r>
          </a:p>
          <a:p>
            <a:pPr algn="just">
              <a:buNone/>
            </a:pPr>
            <a:r>
              <a:rPr lang="it-IT" sz="2000" dirty="0" smtClean="0"/>
              <a:t>In  Opera omnia, a cura dell’</a:t>
            </a:r>
            <a:r>
              <a:rPr lang="it-IT" sz="2000" dirty="0" err="1" smtClean="0"/>
              <a:t>Ist</a:t>
            </a:r>
            <a:r>
              <a:rPr lang="it-IT" sz="2000" dirty="0" smtClean="0"/>
              <a:t>. Sturzo, ed. Zanichelli,  Bologna, 1972</a:t>
            </a:r>
            <a:endParaRPr lang="it-IT" sz="2000" dirty="0"/>
          </a:p>
        </p:txBody>
      </p:sp>
      <p:sp>
        <p:nvSpPr>
          <p:cNvPr id="4" name="Segnaposto contenuto 3"/>
          <p:cNvSpPr>
            <a:spLocks noGrp="1"/>
          </p:cNvSpPr>
          <p:nvPr>
            <p:ph sz="half" idx="2"/>
          </p:nvPr>
        </p:nvSpPr>
        <p:spPr/>
        <p:txBody>
          <a:bodyPr>
            <a:normAutofit fontScale="55000" lnSpcReduction="20000"/>
          </a:bodyPr>
          <a:lstStyle/>
          <a:p>
            <a:pPr>
              <a:buNone/>
            </a:pPr>
            <a:r>
              <a:rPr lang="it-IT" dirty="0" smtClean="0"/>
              <a:t> </a:t>
            </a:r>
          </a:p>
          <a:p>
            <a:pPr algn="ctr">
              <a:buNone/>
            </a:pPr>
            <a:r>
              <a:rPr lang="it-IT" dirty="0" smtClean="0"/>
              <a:t>     </a:t>
            </a:r>
            <a:r>
              <a:rPr lang="it-IT" sz="3300" dirty="0" smtClean="0"/>
              <a:t>Allora bisogna lottare per riaffermare la libertà: </a:t>
            </a:r>
          </a:p>
          <a:p>
            <a:pPr>
              <a:buNone/>
            </a:pPr>
            <a:r>
              <a:rPr lang="it-IT" sz="3300" dirty="0" smtClean="0"/>
              <a:t> </a:t>
            </a:r>
          </a:p>
          <a:p>
            <a:pPr algn="just">
              <a:buNone/>
            </a:pPr>
            <a:r>
              <a:rPr lang="it-IT" sz="3300" b="1" dirty="0" smtClean="0"/>
              <a:t>     “la libertà è come la verità: si conquista, e quando si è conquistata, per conservarla si </a:t>
            </a:r>
            <a:r>
              <a:rPr lang="it-IT" sz="3300" b="1" dirty="0" err="1" smtClean="0"/>
              <a:t>riconquista…</a:t>
            </a:r>
            <a:r>
              <a:rPr lang="it-IT" sz="3300" b="1" dirty="0" smtClean="0"/>
              <a:t>”</a:t>
            </a:r>
            <a:r>
              <a:rPr lang="it-IT" sz="3300" dirty="0" smtClean="0"/>
              <a:t> </a:t>
            </a:r>
          </a:p>
          <a:p>
            <a:pPr>
              <a:buNone/>
            </a:pPr>
            <a:r>
              <a:rPr lang="it-IT" sz="3300" dirty="0" smtClean="0"/>
              <a:t> </a:t>
            </a:r>
          </a:p>
          <a:p>
            <a:pPr algn="ctr">
              <a:buNone/>
            </a:pPr>
            <a:r>
              <a:rPr lang="it-IT" sz="3300" dirty="0" smtClean="0"/>
              <a:t> ed ancora: </a:t>
            </a:r>
          </a:p>
          <a:p>
            <a:pPr>
              <a:buNone/>
            </a:pPr>
            <a:r>
              <a:rPr lang="it-IT" sz="3300" dirty="0" smtClean="0"/>
              <a:t> </a:t>
            </a:r>
          </a:p>
          <a:p>
            <a:pPr algn="just">
              <a:buNone/>
            </a:pPr>
            <a:r>
              <a:rPr lang="it-IT" sz="3300" dirty="0" smtClean="0"/>
              <a:t>   </a:t>
            </a:r>
            <a:r>
              <a:rPr lang="it-IT" sz="3300" b="1" dirty="0" smtClean="0"/>
              <a:t>   “Per noi, l’attuale battaglia per la libertà è come un secondo risorgimento: ha le sue fasi e le sue difficoltà e avrà il suo epilogo; non sappiamo quando né come, ma abbiamo fede che lo avrà; non può mancare, e l’epilogo sarà la riconquista della libertà”</a:t>
            </a:r>
            <a:endParaRPr lang="it-IT" sz="3300" dirty="0" smtClean="0"/>
          </a:p>
          <a:p>
            <a:pPr>
              <a:buNone/>
            </a:pPr>
            <a:endParaRPr lang="it-IT" dirty="0"/>
          </a:p>
        </p:txBody>
      </p:sp>
      <p:pic>
        <p:nvPicPr>
          <p:cNvPr id="4097" name="Picture 1" descr="C:\Users\User\Desktop\sturzo.jpg"/>
          <p:cNvPicPr>
            <a:picLocks noChangeAspect="1" noChangeArrowheads="1"/>
          </p:cNvPicPr>
          <p:nvPr/>
        </p:nvPicPr>
        <p:blipFill>
          <a:blip r:embed="rId3"/>
          <a:srcRect/>
          <a:stretch>
            <a:fillRect/>
          </a:stretch>
        </p:blipFill>
        <p:spPr bwMode="auto">
          <a:xfrm>
            <a:off x="571472" y="285728"/>
            <a:ext cx="1590675" cy="12192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0" name="Rectangle 4"/>
          <p:cNvSpPr>
            <a:spLocks noGrp="1" noChangeArrowheads="1"/>
          </p:cNvSpPr>
          <p:nvPr>
            <p:ph type="title"/>
          </p:nvPr>
        </p:nvSpPr>
        <p:spPr/>
        <p:txBody>
          <a:bodyPr/>
          <a:lstStyle/>
          <a:p>
            <a:pPr algn="ctr"/>
            <a:r>
              <a:rPr lang="it-IT" sz="2800" b="1" i="1">
                <a:solidFill>
                  <a:srgbClr val="CC0000"/>
                </a:solidFill>
                <a:latin typeface="Tahoma" pitchFamily="34" charset="0"/>
              </a:rPr>
              <a:t>Gli antifascismi</a:t>
            </a:r>
            <a:br>
              <a:rPr lang="it-IT" sz="2800" b="1" i="1">
                <a:solidFill>
                  <a:srgbClr val="CC0000"/>
                </a:solidFill>
                <a:latin typeface="Tahoma" pitchFamily="34" charset="0"/>
              </a:rPr>
            </a:br>
            <a:endParaRPr lang="it-IT" sz="2800" b="1" i="1">
              <a:solidFill>
                <a:srgbClr val="CC0000"/>
              </a:solidFill>
              <a:latin typeface="Tahoma" pitchFamily="34" charset="0"/>
            </a:endParaRPr>
          </a:p>
        </p:txBody>
      </p:sp>
      <p:sp>
        <p:nvSpPr>
          <p:cNvPr id="188423" name="Rectangle 7"/>
          <p:cNvSpPr>
            <a:spLocks noGrp="1" noChangeArrowheads="1"/>
          </p:cNvSpPr>
          <p:nvPr>
            <p:ph type="body" idx="1"/>
          </p:nvPr>
        </p:nvSpPr>
        <p:spPr/>
        <p:txBody>
          <a:bodyPr/>
          <a:lstStyle/>
          <a:p>
            <a:pPr>
              <a:lnSpc>
                <a:spcPct val="90000"/>
              </a:lnSpc>
              <a:buFont typeface="Wingdings" pitchFamily="2" charset="2"/>
              <a:buChar char="v"/>
            </a:pPr>
            <a:r>
              <a:rPr lang="it-IT" sz="1400" b="1" i="1">
                <a:solidFill>
                  <a:srgbClr val="CC0000"/>
                </a:solidFill>
                <a:latin typeface="Tahoma" pitchFamily="34" charset="0"/>
              </a:rPr>
              <a:t>GIUSTIZIA E LIBERTA’  : movimento fondato a Parigi nel 1929 da un gruppo di profughi italiani, tra cui i fratelli Carlo e Nello Rosselli, assassinati nel 1937 da sicari fascisti.</a:t>
            </a:r>
          </a:p>
          <a:p>
            <a:pPr>
              <a:lnSpc>
                <a:spcPct val="90000"/>
              </a:lnSpc>
              <a:buFont typeface="Wingdings" pitchFamily="2" charset="2"/>
              <a:buNone/>
            </a:pPr>
            <a:endParaRPr lang="it-IT" sz="1400" b="1" i="1">
              <a:solidFill>
                <a:srgbClr val="CC0000"/>
              </a:solidFill>
              <a:latin typeface="Tahoma" pitchFamily="34" charset="0"/>
            </a:endParaRPr>
          </a:p>
          <a:p>
            <a:pPr>
              <a:lnSpc>
                <a:spcPct val="90000"/>
              </a:lnSpc>
              <a:buFont typeface="Wingdings" pitchFamily="2" charset="2"/>
              <a:buChar char="v"/>
            </a:pPr>
            <a:r>
              <a:rPr lang="it-IT" sz="1400" b="1" i="1">
                <a:solidFill>
                  <a:srgbClr val="000000"/>
                </a:solidFill>
                <a:latin typeface="Tahoma" pitchFamily="34" charset="0"/>
              </a:rPr>
              <a:t>CONCENTRAZIONE ANTIFASCISTA : organizzazione fondata a Parigi da esuli di ispirazione repubblicana e socialista.</a:t>
            </a:r>
          </a:p>
          <a:p>
            <a:pPr>
              <a:lnSpc>
                <a:spcPct val="90000"/>
              </a:lnSpc>
              <a:buFont typeface="Wingdings" pitchFamily="2" charset="2"/>
              <a:buNone/>
            </a:pPr>
            <a:endParaRPr lang="it-IT" sz="1400" b="1" i="1">
              <a:solidFill>
                <a:srgbClr val="000000"/>
              </a:solidFill>
              <a:latin typeface="Tahoma" pitchFamily="34" charset="0"/>
            </a:endParaRPr>
          </a:p>
          <a:p>
            <a:pPr>
              <a:lnSpc>
                <a:spcPct val="90000"/>
              </a:lnSpc>
              <a:buFont typeface="Wingdings" pitchFamily="2" charset="2"/>
              <a:buChar char="v"/>
            </a:pPr>
            <a:r>
              <a:rPr lang="it-IT" sz="1400" b="1" i="1">
                <a:solidFill>
                  <a:srgbClr val="CC0000"/>
                </a:solidFill>
                <a:latin typeface="Tahoma" pitchFamily="34" charset="0"/>
              </a:rPr>
              <a:t>PARTITO COMUNISTA : guidato dal ’26 (anno in cui Gramsci viene condannato a 20 anni di reclusione) da Palmiro Togliatti.   La sede  del partito   è  a Parigi,  ma l’opposizione   clandestina   viene   attuata  in    Italia  ( 3/4  dei  condannati dal Tribunale speciale sono comunisti).</a:t>
            </a:r>
          </a:p>
          <a:p>
            <a:pPr>
              <a:lnSpc>
                <a:spcPct val="90000"/>
              </a:lnSpc>
              <a:buFont typeface="Wingdings" pitchFamily="2" charset="2"/>
              <a:buNone/>
            </a:pPr>
            <a:r>
              <a:rPr lang="it-IT" sz="1400" b="1" i="1">
                <a:solidFill>
                  <a:srgbClr val="CC0000"/>
                </a:solidFill>
                <a:latin typeface="Tahoma" pitchFamily="34" charset="0"/>
              </a:rPr>
              <a:t> </a:t>
            </a:r>
          </a:p>
          <a:p>
            <a:pPr>
              <a:lnSpc>
                <a:spcPct val="90000"/>
              </a:lnSpc>
              <a:buFont typeface="Wingdings" pitchFamily="2" charset="2"/>
              <a:buChar char="v"/>
            </a:pPr>
            <a:r>
              <a:rPr lang="it-IT" sz="1400" b="1" i="1">
                <a:latin typeface="Tahoma" pitchFamily="34" charset="0"/>
              </a:rPr>
              <a:t>OPPOSIZIONE LIBERALE DI BENEDETTO CROCE : promotore  con  Amendola del “manifesto degli intellettuali antifascisti”, la sua rivista “La Critica” continua ad essere stampata  per tutto il ventennio,  perché la sua fama mondiale  lo  rende intoccabile da parte del regime.  La  sua  contestazione  del  fascismo  è  di tipo essenzialmente morale e rifiuta ogni riflessione critica sui limiti del liberalismo prefascista.</a:t>
            </a:r>
          </a:p>
          <a:p>
            <a:pPr>
              <a:lnSpc>
                <a:spcPct val="90000"/>
              </a:lnSpc>
              <a:buFont typeface="Wingdings" pitchFamily="2" charset="2"/>
              <a:buChar char="v"/>
            </a:pPr>
            <a:endParaRPr lang="it-IT" sz="1400" b="1" i="1">
              <a:solidFill>
                <a:srgbClr val="000000"/>
              </a:solidFill>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8420"/>
                                        </p:tgtEl>
                                        <p:attrNameLst>
                                          <p:attrName>style.visibility</p:attrName>
                                        </p:attrNameLst>
                                      </p:cBhvr>
                                      <p:to>
                                        <p:strVal val="visible"/>
                                      </p:to>
                                    </p:set>
                                    <p:anim calcmode="lin" valueType="num">
                                      <p:cBhvr additive="base">
                                        <p:cTn id="7" dur="500" fill="hold"/>
                                        <p:tgtEl>
                                          <p:spTgt spid="188420"/>
                                        </p:tgtEl>
                                        <p:attrNameLst>
                                          <p:attrName>ppt_x</p:attrName>
                                        </p:attrNameLst>
                                      </p:cBhvr>
                                      <p:tavLst>
                                        <p:tav tm="0">
                                          <p:val>
                                            <p:strVal val="#ppt_x"/>
                                          </p:val>
                                        </p:tav>
                                        <p:tav tm="100000">
                                          <p:val>
                                            <p:strVal val="#ppt_x"/>
                                          </p:val>
                                        </p:tav>
                                      </p:tavLst>
                                    </p:anim>
                                    <p:anim calcmode="lin" valueType="num">
                                      <p:cBhvr additive="base">
                                        <p:cTn id="8" dur="500" fill="hold"/>
                                        <p:tgtEl>
                                          <p:spTgt spid="18842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88423">
                                            <p:txEl>
                                              <p:pRg st="0" end="0"/>
                                            </p:txEl>
                                          </p:spTgt>
                                        </p:tgtEl>
                                        <p:attrNameLst>
                                          <p:attrName>style.visibility</p:attrName>
                                        </p:attrNameLst>
                                      </p:cBhvr>
                                      <p:to>
                                        <p:strVal val="visible"/>
                                      </p:to>
                                    </p:set>
                                    <p:anim calcmode="lin" valueType="num">
                                      <p:cBhvr additive="base">
                                        <p:cTn id="12" dur="1000" fill="hold"/>
                                        <p:tgtEl>
                                          <p:spTgt spid="188423">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18842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88423">
                                            <p:txEl>
                                              <p:pRg st="2" end="2"/>
                                            </p:txEl>
                                          </p:spTgt>
                                        </p:tgtEl>
                                        <p:attrNameLst>
                                          <p:attrName>style.visibility</p:attrName>
                                        </p:attrNameLst>
                                      </p:cBhvr>
                                      <p:to>
                                        <p:strVal val="visible"/>
                                      </p:to>
                                    </p:set>
                                    <p:anim calcmode="lin" valueType="num">
                                      <p:cBhvr additive="base">
                                        <p:cTn id="17" dur="1000" fill="hold"/>
                                        <p:tgtEl>
                                          <p:spTgt spid="188423">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18842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8" fill="hold" nodeType="afterEffect">
                                  <p:stCondLst>
                                    <p:cond delay="0"/>
                                  </p:stCondLst>
                                  <p:childTnLst>
                                    <p:set>
                                      <p:cBhvr>
                                        <p:cTn id="21" dur="1" fill="hold">
                                          <p:stCondLst>
                                            <p:cond delay="0"/>
                                          </p:stCondLst>
                                        </p:cTn>
                                        <p:tgtEl>
                                          <p:spTgt spid="188423">
                                            <p:txEl>
                                              <p:pRg st="4" end="4"/>
                                            </p:txEl>
                                          </p:spTgt>
                                        </p:tgtEl>
                                        <p:attrNameLst>
                                          <p:attrName>style.visibility</p:attrName>
                                        </p:attrNameLst>
                                      </p:cBhvr>
                                      <p:to>
                                        <p:strVal val="visible"/>
                                      </p:to>
                                    </p:set>
                                    <p:anim calcmode="lin" valueType="num">
                                      <p:cBhvr additive="base">
                                        <p:cTn id="22" dur="1000" fill="hold"/>
                                        <p:tgtEl>
                                          <p:spTgt spid="188423">
                                            <p:txEl>
                                              <p:pRg st="4" end="4"/>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188423">
                                            <p:txEl>
                                              <p:pRg st="4" end="4"/>
                                            </p:txEl>
                                          </p:spTgt>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2" presetClass="entr" presetSubtype="8" fill="hold" nodeType="afterEffect">
                                  <p:stCondLst>
                                    <p:cond delay="0"/>
                                  </p:stCondLst>
                                  <p:childTnLst>
                                    <p:set>
                                      <p:cBhvr>
                                        <p:cTn id="26" dur="1" fill="hold">
                                          <p:stCondLst>
                                            <p:cond delay="0"/>
                                          </p:stCondLst>
                                        </p:cTn>
                                        <p:tgtEl>
                                          <p:spTgt spid="188423">
                                            <p:txEl>
                                              <p:pRg st="5" end="5"/>
                                            </p:txEl>
                                          </p:spTgt>
                                        </p:tgtEl>
                                        <p:attrNameLst>
                                          <p:attrName>style.visibility</p:attrName>
                                        </p:attrNameLst>
                                      </p:cBhvr>
                                      <p:to>
                                        <p:strVal val="visible"/>
                                      </p:to>
                                    </p:set>
                                    <p:anim calcmode="lin" valueType="num">
                                      <p:cBhvr additive="base">
                                        <p:cTn id="27" dur="1000" fill="hold"/>
                                        <p:tgtEl>
                                          <p:spTgt spid="188423">
                                            <p:txEl>
                                              <p:pRg st="5" end="5"/>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188423">
                                            <p:txEl>
                                              <p:pRg st="5" end="5"/>
                                            </p:txEl>
                                          </p:spTgt>
                                        </p:tgtEl>
                                        <p:attrNameLst>
                                          <p:attrName>ppt_y</p:attrName>
                                        </p:attrNameLst>
                                      </p:cBhvr>
                                      <p:tavLst>
                                        <p:tav tm="0">
                                          <p:val>
                                            <p:strVal val="#ppt_y"/>
                                          </p:val>
                                        </p:tav>
                                        <p:tav tm="100000">
                                          <p:val>
                                            <p:strVal val="#ppt_y"/>
                                          </p:val>
                                        </p:tav>
                                      </p:tavLst>
                                    </p:anim>
                                  </p:childTnLst>
                                </p:cTn>
                              </p:par>
                            </p:childTnLst>
                          </p:cTn>
                        </p:par>
                        <p:par>
                          <p:cTn id="29" fill="hold">
                            <p:stCondLst>
                              <p:cond delay="4500"/>
                            </p:stCondLst>
                            <p:childTnLst>
                              <p:par>
                                <p:cTn id="30" presetID="2" presetClass="entr" presetSubtype="8" fill="hold" nodeType="afterEffect">
                                  <p:stCondLst>
                                    <p:cond delay="0"/>
                                  </p:stCondLst>
                                  <p:childTnLst>
                                    <p:set>
                                      <p:cBhvr>
                                        <p:cTn id="31" dur="1" fill="hold">
                                          <p:stCondLst>
                                            <p:cond delay="0"/>
                                          </p:stCondLst>
                                        </p:cTn>
                                        <p:tgtEl>
                                          <p:spTgt spid="188423">
                                            <p:txEl>
                                              <p:pRg st="6" end="6"/>
                                            </p:txEl>
                                          </p:spTgt>
                                        </p:tgtEl>
                                        <p:attrNameLst>
                                          <p:attrName>style.visibility</p:attrName>
                                        </p:attrNameLst>
                                      </p:cBhvr>
                                      <p:to>
                                        <p:strVal val="visible"/>
                                      </p:to>
                                    </p:set>
                                    <p:anim calcmode="lin" valueType="num">
                                      <p:cBhvr additive="base">
                                        <p:cTn id="32" dur="1000" fill="hold"/>
                                        <p:tgtEl>
                                          <p:spTgt spid="188423">
                                            <p:txEl>
                                              <p:pRg st="6" end="6"/>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18842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3348038" y="260350"/>
            <a:ext cx="2195512" cy="769441"/>
          </a:xfrm>
          <a:prstGeom prst="rect">
            <a:avLst/>
          </a:prstGeom>
          <a:noFill/>
          <a:ln w="9525">
            <a:noFill/>
            <a:miter lim="800000"/>
            <a:headEnd/>
            <a:tailEnd/>
          </a:ln>
        </p:spPr>
        <p:txBody>
          <a:bodyPr>
            <a:spAutoFit/>
          </a:bodyPr>
          <a:lstStyle/>
          <a:p>
            <a:pPr algn="ctr"/>
            <a:r>
              <a:rPr lang="it-IT" sz="4400" b="1" dirty="0"/>
              <a:t>Le fasi</a:t>
            </a:r>
          </a:p>
        </p:txBody>
      </p:sp>
      <p:sp>
        <p:nvSpPr>
          <p:cNvPr id="29702" name="Text Box 13"/>
          <p:cNvSpPr txBox="1">
            <a:spLocks noChangeArrowheads="1"/>
          </p:cNvSpPr>
          <p:nvPr/>
        </p:nvSpPr>
        <p:spPr bwMode="auto">
          <a:xfrm>
            <a:off x="6227763" y="1916113"/>
            <a:ext cx="2447925" cy="1338262"/>
          </a:xfrm>
          <a:prstGeom prst="rect">
            <a:avLst/>
          </a:prstGeom>
          <a:solidFill>
            <a:srgbClr val="CCFF99"/>
          </a:solidFill>
          <a:ln w="9525">
            <a:noFill/>
            <a:miter lim="800000"/>
            <a:headEnd/>
            <a:tailEnd/>
          </a:ln>
        </p:spPr>
        <p:txBody>
          <a:bodyPr>
            <a:spAutoFit/>
          </a:bodyPr>
          <a:lstStyle/>
          <a:p>
            <a:pPr>
              <a:buFont typeface="Wingdings" pitchFamily="2" charset="2"/>
              <a:buNone/>
            </a:pPr>
            <a:endParaRPr lang="it-IT" sz="1500" b="1" dirty="0"/>
          </a:p>
          <a:p>
            <a:pPr algn="ctr">
              <a:buFont typeface="Wingdings" pitchFamily="2" charset="2"/>
              <a:buNone/>
            </a:pPr>
            <a:r>
              <a:rPr lang="it-IT" sz="2400" b="1" dirty="0"/>
              <a:t>25 aprile 1945</a:t>
            </a:r>
            <a:br>
              <a:rPr lang="it-IT" sz="2400" b="1" dirty="0"/>
            </a:br>
            <a:r>
              <a:rPr lang="it-IT" sz="2400" b="1" dirty="0">
                <a:solidFill>
                  <a:srgbClr val="FF0000"/>
                </a:solidFill>
              </a:rPr>
              <a:t>LIBERAZIONE</a:t>
            </a:r>
          </a:p>
          <a:p>
            <a:pPr>
              <a:buFont typeface="Wingdings" pitchFamily="2" charset="2"/>
              <a:buNone/>
            </a:pPr>
            <a:r>
              <a:rPr lang="it-IT" dirty="0">
                <a:solidFill>
                  <a:srgbClr val="FF0000"/>
                </a:solidFill>
              </a:rPr>
              <a:t> </a:t>
            </a:r>
            <a:endParaRPr lang="it-IT" sz="1500" b="1" dirty="0"/>
          </a:p>
        </p:txBody>
      </p:sp>
      <p:cxnSp>
        <p:nvCxnSpPr>
          <p:cNvPr id="20484" name="Connettore 4 28672"/>
          <p:cNvCxnSpPr>
            <a:cxnSpLocks noChangeShapeType="1"/>
          </p:cNvCxnSpPr>
          <p:nvPr/>
        </p:nvCxnSpPr>
        <p:spPr bwMode="auto">
          <a:xfrm rot="10800000" flipV="1">
            <a:off x="3433763" y="1084263"/>
            <a:ext cx="201612" cy="12700"/>
          </a:xfrm>
          <a:prstGeom prst="bentConnector3">
            <a:avLst>
              <a:gd name="adj1" fmla="val -1068852"/>
            </a:avLst>
          </a:prstGeom>
          <a:noFill/>
          <a:ln w="9525">
            <a:noFill/>
            <a:round/>
            <a:headEnd/>
            <a:tailEnd/>
          </a:ln>
        </p:spPr>
      </p:cxnSp>
      <p:sp>
        <p:nvSpPr>
          <p:cNvPr id="20485" name="Freccia destra 3"/>
          <p:cNvSpPr>
            <a:spLocks noChangeArrowheads="1"/>
          </p:cNvSpPr>
          <p:nvPr/>
        </p:nvSpPr>
        <p:spPr bwMode="auto">
          <a:xfrm>
            <a:off x="117475" y="2265363"/>
            <a:ext cx="5967413" cy="762000"/>
          </a:xfrm>
          <a:prstGeom prst="rightArrow">
            <a:avLst>
              <a:gd name="adj1" fmla="val 50000"/>
              <a:gd name="adj2" fmla="val 22551"/>
            </a:avLst>
          </a:prstGeom>
          <a:gradFill rotWithShape="1">
            <a:gsLst>
              <a:gs pos="0">
                <a:srgbClr val="FF0000"/>
              </a:gs>
              <a:gs pos="100000">
                <a:srgbClr val="0066CC"/>
              </a:gs>
            </a:gsLst>
            <a:lin ang="5400000"/>
          </a:gradFill>
          <a:ln w="9525">
            <a:noFill/>
            <a:round/>
            <a:headEnd/>
            <a:tailEnd/>
          </a:ln>
        </p:spPr>
        <p:txBody>
          <a:bodyPr>
            <a:spAutoFit/>
          </a:bodyPr>
          <a:lstStyle/>
          <a:p>
            <a:endParaRPr lang="it-IT"/>
          </a:p>
        </p:txBody>
      </p:sp>
      <p:sp>
        <p:nvSpPr>
          <p:cNvPr id="20486" name="Text Box 51"/>
          <p:cNvSpPr txBox="1">
            <a:spLocks noChangeArrowheads="1"/>
          </p:cNvSpPr>
          <p:nvPr/>
        </p:nvSpPr>
        <p:spPr bwMode="auto">
          <a:xfrm>
            <a:off x="468313" y="1412875"/>
            <a:ext cx="1476375" cy="707886"/>
          </a:xfrm>
          <a:prstGeom prst="rect">
            <a:avLst/>
          </a:prstGeom>
          <a:noFill/>
          <a:ln w="9525">
            <a:noFill/>
            <a:miter lim="800000"/>
            <a:headEnd/>
            <a:tailEnd/>
          </a:ln>
        </p:spPr>
        <p:txBody>
          <a:bodyPr>
            <a:spAutoFit/>
          </a:bodyPr>
          <a:lstStyle/>
          <a:p>
            <a:pPr algn="ctr">
              <a:buFont typeface="Wingdings" pitchFamily="2" charset="2"/>
              <a:buNone/>
            </a:pPr>
            <a:r>
              <a:rPr lang="it-IT" sz="2000" b="1" dirty="0"/>
              <a:t>Dopo il 25 luglio 1943</a:t>
            </a:r>
          </a:p>
        </p:txBody>
      </p:sp>
      <p:grpSp>
        <p:nvGrpSpPr>
          <p:cNvPr id="2" name="Group 42"/>
          <p:cNvGrpSpPr>
            <a:grpSpLocks/>
          </p:cNvGrpSpPr>
          <p:nvPr/>
        </p:nvGrpSpPr>
        <p:grpSpPr bwMode="auto">
          <a:xfrm>
            <a:off x="0" y="2627313"/>
            <a:ext cx="1979613" cy="1560512"/>
            <a:chOff x="0" y="1655"/>
            <a:chExt cx="1247" cy="983"/>
          </a:xfrm>
        </p:grpSpPr>
        <p:sp>
          <p:nvSpPr>
            <p:cNvPr id="20500" name="Text Box 55"/>
            <p:cNvSpPr txBox="1">
              <a:spLocks noChangeArrowheads="1"/>
            </p:cNvSpPr>
            <p:nvPr/>
          </p:nvSpPr>
          <p:spPr bwMode="auto">
            <a:xfrm>
              <a:off x="0" y="1959"/>
              <a:ext cx="1247" cy="679"/>
            </a:xfrm>
            <a:prstGeom prst="rect">
              <a:avLst/>
            </a:prstGeom>
            <a:noFill/>
            <a:ln w="9525">
              <a:noFill/>
              <a:miter lim="800000"/>
              <a:headEnd/>
              <a:tailEnd/>
            </a:ln>
          </p:spPr>
          <p:txBody>
            <a:bodyPr>
              <a:spAutoFit/>
            </a:bodyPr>
            <a:lstStyle/>
            <a:p>
              <a:pPr>
                <a:spcAft>
                  <a:spcPts val="1200"/>
                </a:spcAft>
                <a:tabLst>
                  <a:tab pos="173038" algn="l"/>
                </a:tabLst>
              </a:pPr>
              <a:r>
                <a:rPr lang="it-IT" sz="2400" b="1" dirty="0" smtClean="0"/>
                <a:t>- </a:t>
              </a:r>
              <a:r>
                <a:rPr lang="it-IT" sz="2000" u="sng" dirty="0"/>
                <a:t>ricostituzione </a:t>
              </a:r>
              <a:br>
                <a:rPr lang="it-IT" sz="2000" u="sng" dirty="0"/>
              </a:br>
              <a:r>
                <a:rPr lang="it-IT" sz="2000" dirty="0"/>
                <a:t>	</a:t>
              </a:r>
              <a:r>
                <a:rPr lang="it-IT" sz="2000" u="sng" dirty="0"/>
                <a:t>dei </a:t>
              </a:r>
              <a:r>
                <a:rPr lang="it-IT" sz="2000" b="1" u="sng" dirty="0"/>
                <a:t>partiti </a:t>
              </a:r>
              <a:r>
                <a:rPr lang="it-IT" sz="2000" b="1" dirty="0"/>
                <a:t>	</a:t>
              </a:r>
              <a:r>
                <a:rPr lang="it-IT" sz="2000" b="1" u="sng" dirty="0"/>
                <a:t>antifascisti</a:t>
              </a:r>
            </a:p>
          </p:txBody>
        </p:sp>
        <p:cxnSp>
          <p:nvCxnSpPr>
            <p:cNvPr id="10" name="Connettore 1 9"/>
            <p:cNvCxnSpPr>
              <a:cxnSpLocks noChangeShapeType="1"/>
            </p:cNvCxnSpPr>
            <p:nvPr/>
          </p:nvCxnSpPr>
          <p:spPr bwMode="auto">
            <a:xfrm>
              <a:off x="101" y="1959"/>
              <a:ext cx="998" cy="0"/>
            </a:xfrm>
            <a:prstGeom prst="line">
              <a:avLst/>
            </a:prstGeom>
            <a:noFill/>
            <a:ln w="28575">
              <a:solidFill>
                <a:srgbClr val="FF0000"/>
              </a:solidFill>
              <a:round/>
              <a:headEnd type="none" w="lg" len="lg"/>
              <a:tailEnd/>
            </a:ln>
            <a:effectLst>
              <a:outerShdw dist="38100" dir="2700000" algn="tl" rotWithShape="0">
                <a:srgbClr val="808080">
                  <a:alpha val="42999"/>
                </a:srgbClr>
              </a:outerShdw>
            </a:effectLst>
          </p:spPr>
        </p:cxnSp>
        <p:cxnSp>
          <p:nvCxnSpPr>
            <p:cNvPr id="28" name="Connettore 2 27"/>
            <p:cNvCxnSpPr>
              <a:cxnSpLocks noChangeShapeType="1"/>
            </p:cNvCxnSpPr>
            <p:nvPr/>
          </p:nvCxnSpPr>
          <p:spPr bwMode="auto">
            <a:xfrm>
              <a:off x="600" y="1655"/>
              <a:ext cx="0" cy="298"/>
            </a:xfrm>
            <a:prstGeom prst="straightConnector1">
              <a:avLst/>
            </a:prstGeom>
            <a:noFill/>
            <a:ln w="28575">
              <a:solidFill>
                <a:srgbClr val="FF0000"/>
              </a:solidFill>
              <a:round/>
              <a:headEnd type="diamond" w="lg" len="lg"/>
              <a:tailEnd/>
            </a:ln>
            <a:effectLst>
              <a:outerShdw dist="38100" dir="2700000" algn="tl" rotWithShape="0">
                <a:srgbClr val="808080">
                  <a:alpha val="42999"/>
                </a:srgbClr>
              </a:outerShdw>
            </a:effectLst>
          </p:spPr>
        </p:cxnSp>
      </p:grpSp>
      <p:sp>
        <p:nvSpPr>
          <p:cNvPr id="20488" name="Text Box 51"/>
          <p:cNvSpPr txBox="1">
            <a:spLocks noChangeArrowheads="1"/>
          </p:cNvSpPr>
          <p:nvPr/>
        </p:nvSpPr>
        <p:spPr bwMode="auto">
          <a:xfrm>
            <a:off x="2339975" y="1412875"/>
            <a:ext cx="1800225" cy="1016000"/>
          </a:xfrm>
          <a:prstGeom prst="rect">
            <a:avLst/>
          </a:prstGeom>
          <a:noFill/>
          <a:ln w="9525">
            <a:noFill/>
            <a:miter lim="800000"/>
            <a:headEnd/>
            <a:tailEnd/>
          </a:ln>
        </p:spPr>
        <p:txBody>
          <a:bodyPr>
            <a:spAutoFit/>
          </a:bodyPr>
          <a:lstStyle/>
          <a:p>
            <a:pPr algn="ctr">
              <a:buFont typeface="Wingdings" pitchFamily="2" charset="2"/>
              <a:buNone/>
            </a:pPr>
            <a:r>
              <a:rPr lang="it-IT" sz="2000" b="1" dirty="0"/>
              <a:t>Dopo l’8 settembre 1943</a:t>
            </a:r>
          </a:p>
        </p:txBody>
      </p:sp>
      <p:grpSp>
        <p:nvGrpSpPr>
          <p:cNvPr id="3" name="Group 43"/>
          <p:cNvGrpSpPr>
            <a:grpSpLocks/>
          </p:cNvGrpSpPr>
          <p:nvPr/>
        </p:nvGrpSpPr>
        <p:grpSpPr bwMode="auto">
          <a:xfrm>
            <a:off x="1989138" y="2619375"/>
            <a:ext cx="2438400" cy="2306638"/>
            <a:chOff x="1253" y="1650"/>
            <a:chExt cx="1536" cy="1453"/>
          </a:xfrm>
        </p:grpSpPr>
        <p:sp>
          <p:nvSpPr>
            <p:cNvPr id="20497" name="Text Box 55"/>
            <p:cNvSpPr txBox="1">
              <a:spLocks noChangeArrowheads="1"/>
            </p:cNvSpPr>
            <p:nvPr/>
          </p:nvSpPr>
          <p:spPr bwMode="auto">
            <a:xfrm>
              <a:off x="1253" y="1959"/>
              <a:ext cx="1536" cy="1144"/>
            </a:xfrm>
            <a:prstGeom prst="rect">
              <a:avLst/>
            </a:prstGeom>
            <a:noFill/>
            <a:ln w="9525">
              <a:noFill/>
              <a:miter lim="800000"/>
              <a:headEnd/>
              <a:tailEnd/>
            </a:ln>
          </p:spPr>
          <p:txBody>
            <a:bodyPr>
              <a:spAutoFit/>
            </a:bodyPr>
            <a:lstStyle/>
            <a:p>
              <a:pPr>
                <a:tabLst>
                  <a:tab pos="173038" algn="l"/>
                </a:tabLst>
              </a:pPr>
              <a:r>
                <a:rPr lang="it-IT" sz="2400" b="1" dirty="0"/>
                <a:t>- </a:t>
              </a:r>
              <a:r>
                <a:rPr lang="it-IT" sz="2000" dirty="0"/>
                <a:t>dissoluzione </a:t>
              </a:r>
              <a:br>
                <a:rPr lang="it-IT" sz="2000" dirty="0"/>
              </a:br>
              <a:r>
                <a:rPr lang="it-IT" sz="2000" dirty="0"/>
                <a:t>	dell’</a:t>
              </a:r>
              <a:r>
                <a:rPr lang="it-IT" sz="2000" b="1" dirty="0"/>
                <a:t>esercito</a:t>
              </a:r>
            </a:p>
            <a:p>
              <a:pPr>
                <a:tabLst>
                  <a:tab pos="173038" algn="l"/>
                </a:tabLst>
              </a:pPr>
              <a:r>
                <a:rPr lang="it-IT" sz="2400" b="1" dirty="0"/>
                <a:t>- </a:t>
              </a:r>
              <a:r>
                <a:rPr lang="it-IT" sz="2000" b="1" dirty="0"/>
                <a:t>formazioni 	partigiane</a:t>
              </a:r>
            </a:p>
            <a:p>
              <a:pPr>
                <a:tabLst>
                  <a:tab pos="173038" algn="l"/>
                </a:tabLst>
              </a:pPr>
              <a:r>
                <a:rPr lang="it-IT" sz="2400" b="1" dirty="0"/>
                <a:t>- </a:t>
              </a:r>
              <a:r>
                <a:rPr lang="it-IT" sz="2000" b="1" u="sng" dirty="0"/>
                <a:t>nascita dei CLN</a:t>
              </a:r>
            </a:p>
          </p:txBody>
        </p:sp>
        <p:cxnSp>
          <p:nvCxnSpPr>
            <p:cNvPr id="43" name="Connettore 1 42"/>
            <p:cNvCxnSpPr>
              <a:cxnSpLocks noChangeShapeType="1"/>
            </p:cNvCxnSpPr>
            <p:nvPr/>
          </p:nvCxnSpPr>
          <p:spPr bwMode="auto">
            <a:xfrm>
              <a:off x="1291" y="1959"/>
              <a:ext cx="1232" cy="0"/>
            </a:xfrm>
            <a:prstGeom prst="line">
              <a:avLst/>
            </a:prstGeom>
            <a:noFill/>
            <a:ln w="28575">
              <a:solidFill>
                <a:srgbClr val="FF0000"/>
              </a:solidFill>
              <a:round/>
              <a:headEnd type="none" w="lg" len="lg"/>
              <a:tailEnd/>
            </a:ln>
            <a:effectLst>
              <a:outerShdw dist="38100" dir="2700000" algn="tl" rotWithShape="0">
                <a:srgbClr val="808080">
                  <a:alpha val="42999"/>
                </a:srgbClr>
              </a:outerShdw>
            </a:effectLst>
          </p:spPr>
        </p:cxnSp>
        <p:cxnSp>
          <p:nvCxnSpPr>
            <p:cNvPr id="54" name="Connettore 2 53"/>
            <p:cNvCxnSpPr>
              <a:cxnSpLocks noChangeShapeType="1"/>
            </p:cNvCxnSpPr>
            <p:nvPr/>
          </p:nvCxnSpPr>
          <p:spPr bwMode="auto">
            <a:xfrm>
              <a:off x="1888" y="1650"/>
              <a:ext cx="0" cy="303"/>
            </a:xfrm>
            <a:prstGeom prst="straightConnector1">
              <a:avLst/>
            </a:prstGeom>
            <a:noFill/>
            <a:ln w="28575">
              <a:solidFill>
                <a:srgbClr val="FF0000"/>
              </a:solidFill>
              <a:round/>
              <a:headEnd type="diamond" w="lg" len="lg"/>
              <a:tailEnd/>
            </a:ln>
            <a:effectLst>
              <a:outerShdw dist="38100" dir="2700000" algn="tl" rotWithShape="0">
                <a:srgbClr val="808080">
                  <a:alpha val="42999"/>
                </a:srgbClr>
              </a:outerShdw>
            </a:effectLst>
          </p:spPr>
        </p:cxnSp>
      </p:grpSp>
      <p:sp>
        <p:nvSpPr>
          <p:cNvPr id="20490" name="Text Box 51"/>
          <p:cNvSpPr txBox="1">
            <a:spLocks noChangeArrowheads="1"/>
          </p:cNvSpPr>
          <p:nvPr/>
        </p:nvSpPr>
        <p:spPr bwMode="auto">
          <a:xfrm>
            <a:off x="4284663" y="1196975"/>
            <a:ext cx="1944687" cy="1015663"/>
          </a:xfrm>
          <a:prstGeom prst="rect">
            <a:avLst/>
          </a:prstGeom>
          <a:noFill/>
          <a:ln w="9525">
            <a:noFill/>
            <a:miter lim="800000"/>
            <a:headEnd/>
            <a:tailEnd/>
          </a:ln>
        </p:spPr>
        <p:txBody>
          <a:bodyPr>
            <a:spAutoFit/>
          </a:bodyPr>
          <a:lstStyle/>
          <a:p>
            <a:pPr algn="ctr">
              <a:buFont typeface="Wingdings" pitchFamily="2" charset="2"/>
              <a:buNone/>
            </a:pPr>
            <a:r>
              <a:rPr lang="it-IT" sz="2000" b="1" dirty="0"/>
              <a:t>Tra l’autunno 1943 e la</a:t>
            </a:r>
            <a:br>
              <a:rPr lang="it-IT" sz="2000" b="1" dirty="0"/>
            </a:br>
            <a:r>
              <a:rPr lang="it-IT" sz="2000" b="1" dirty="0"/>
              <a:t>primavera 1945</a:t>
            </a:r>
          </a:p>
        </p:txBody>
      </p:sp>
      <p:grpSp>
        <p:nvGrpSpPr>
          <p:cNvPr id="4" name="Group 45"/>
          <p:cNvGrpSpPr>
            <a:grpSpLocks/>
          </p:cNvGrpSpPr>
          <p:nvPr/>
        </p:nvGrpSpPr>
        <p:grpSpPr bwMode="auto">
          <a:xfrm>
            <a:off x="4173538" y="2627313"/>
            <a:ext cx="1911350" cy="2236787"/>
            <a:chOff x="2629" y="1655"/>
            <a:chExt cx="1204" cy="1409"/>
          </a:xfrm>
        </p:grpSpPr>
        <p:grpSp>
          <p:nvGrpSpPr>
            <p:cNvPr id="5" name="Group 44"/>
            <p:cNvGrpSpPr>
              <a:grpSpLocks/>
            </p:cNvGrpSpPr>
            <p:nvPr/>
          </p:nvGrpSpPr>
          <p:grpSpPr bwMode="auto">
            <a:xfrm>
              <a:off x="2653" y="1655"/>
              <a:ext cx="998" cy="304"/>
              <a:chOff x="2653" y="1655"/>
              <a:chExt cx="998" cy="304"/>
            </a:xfrm>
          </p:grpSpPr>
          <p:cxnSp>
            <p:nvCxnSpPr>
              <p:cNvPr id="45" name="Connettore 1 44"/>
              <p:cNvCxnSpPr>
                <a:cxnSpLocks noChangeShapeType="1"/>
              </p:cNvCxnSpPr>
              <p:nvPr/>
            </p:nvCxnSpPr>
            <p:spPr bwMode="auto">
              <a:xfrm flipV="1">
                <a:off x="2653" y="1959"/>
                <a:ext cx="998" cy="0"/>
              </a:xfrm>
              <a:prstGeom prst="line">
                <a:avLst/>
              </a:prstGeom>
              <a:noFill/>
              <a:ln w="28575">
                <a:solidFill>
                  <a:srgbClr val="FF0000"/>
                </a:solidFill>
                <a:round/>
                <a:headEnd type="none" w="lg" len="lg"/>
                <a:tailEnd/>
              </a:ln>
              <a:effectLst>
                <a:outerShdw dist="38100" dir="2700000" algn="tl" rotWithShape="0">
                  <a:srgbClr val="808080">
                    <a:alpha val="42999"/>
                  </a:srgbClr>
                </a:outerShdw>
              </a:effectLst>
            </p:spPr>
          </p:cxnSp>
          <p:cxnSp>
            <p:nvCxnSpPr>
              <p:cNvPr id="55" name="Connettore 2 54"/>
              <p:cNvCxnSpPr>
                <a:cxnSpLocks noChangeShapeType="1"/>
              </p:cNvCxnSpPr>
              <p:nvPr/>
            </p:nvCxnSpPr>
            <p:spPr bwMode="auto">
              <a:xfrm>
                <a:off x="3191" y="1655"/>
                <a:ext cx="0" cy="298"/>
              </a:xfrm>
              <a:prstGeom prst="straightConnector1">
                <a:avLst/>
              </a:prstGeom>
              <a:noFill/>
              <a:ln w="28575">
                <a:solidFill>
                  <a:srgbClr val="FF0000"/>
                </a:solidFill>
                <a:round/>
                <a:headEnd type="diamond" w="lg" len="lg"/>
                <a:tailEnd/>
              </a:ln>
              <a:effectLst>
                <a:outerShdw dist="38100" dir="2700000" algn="tl" rotWithShape="0">
                  <a:srgbClr val="808080">
                    <a:alpha val="42999"/>
                  </a:srgbClr>
                </a:outerShdw>
              </a:effectLst>
            </p:spPr>
          </p:cxnSp>
        </p:grpSp>
        <p:sp>
          <p:nvSpPr>
            <p:cNvPr id="20494" name="Text Box 55"/>
            <p:cNvSpPr txBox="1">
              <a:spLocks noChangeArrowheads="1"/>
            </p:cNvSpPr>
            <p:nvPr/>
          </p:nvSpPr>
          <p:spPr bwMode="auto">
            <a:xfrm>
              <a:off x="2629" y="1959"/>
              <a:ext cx="1204" cy="1105"/>
            </a:xfrm>
            <a:prstGeom prst="rect">
              <a:avLst/>
            </a:prstGeom>
            <a:noFill/>
            <a:ln w="9525">
              <a:noFill/>
              <a:miter lim="800000"/>
              <a:headEnd/>
              <a:tailEnd/>
            </a:ln>
          </p:spPr>
          <p:txBody>
            <a:bodyPr>
              <a:spAutoFit/>
            </a:bodyPr>
            <a:lstStyle/>
            <a:p>
              <a:pPr>
                <a:buClr>
                  <a:schemeClr val="tx1"/>
                </a:buClr>
                <a:tabLst>
                  <a:tab pos="173038" algn="l"/>
                </a:tabLst>
              </a:pPr>
              <a:r>
                <a:rPr lang="it-IT" sz="2400" b="1" dirty="0"/>
                <a:t>- </a:t>
              </a:r>
              <a:r>
                <a:rPr lang="it-IT" sz="2000" b="1" dirty="0"/>
                <a:t>guerra </a:t>
              </a:r>
              <a:br>
                <a:rPr lang="it-IT" sz="2000" b="1" dirty="0"/>
              </a:br>
              <a:r>
                <a:rPr lang="it-IT" sz="2000" b="1" dirty="0"/>
                <a:t>	partigiana</a:t>
              </a:r>
            </a:p>
            <a:p>
              <a:pPr>
                <a:tabLst>
                  <a:tab pos="173038" algn="l"/>
                </a:tabLst>
              </a:pPr>
              <a:r>
                <a:rPr lang="it-IT" sz="2400" b="1" dirty="0"/>
                <a:t>-</a:t>
              </a:r>
              <a:r>
                <a:rPr lang="it-IT" sz="2000" b="1" dirty="0"/>
                <a:t> </a:t>
              </a:r>
              <a:r>
                <a:rPr lang="it-IT" sz="2000" b="1" u="sng" dirty="0"/>
                <a:t>Svolta di </a:t>
              </a:r>
              <a:r>
                <a:rPr lang="it-IT" sz="2000" b="1" dirty="0"/>
                <a:t>	</a:t>
              </a:r>
              <a:r>
                <a:rPr lang="it-IT" sz="2000" b="1" u="sng" dirty="0"/>
                <a:t>Salerno</a:t>
              </a:r>
            </a:p>
            <a:p>
              <a:pPr>
                <a:tabLst>
                  <a:tab pos="173038" algn="l"/>
                </a:tabLst>
              </a:pPr>
              <a:endParaRPr lang="it-IT" sz="2000" b="1" dirty="0">
                <a:solidFill>
                  <a:srgbClr val="FFFF00"/>
                </a:solidFill>
              </a:endParaRPr>
            </a:p>
          </p:txBody>
        </p:sp>
      </p:grpSp>
      <p:pic>
        <p:nvPicPr>
          <p:cNvPr id="20492" name="Picture 5" descr="C:\Users\Paola Lizzio\Pictures\25 aprile.png"/>
          <p:cNvPicPr>
            <a:picLocks noChangeAspect="1" noChangeArrowheads="1"/>
          </p:cNvPicPr>
          <p:nvPr/>
        </p:nvPicPr>
        <p:blipFill>
          <a:blip r:embed="rId2" cstate="print"/>
          <a:srcRect/>
          <a:stretch>
            <a:fillRect/>
          </a:stretch>
        </p:blipFill>
        <p:spPr bwMode="auto">
          <a:xfrm>
            <a:off x="6156325" y="3429000"/>
            <a:ext cx="2792413" cy="21605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702"/>
                                        </p:tgtEl>
                                        <p:attrNameLst>
                                          <p:attrName>style.visibility</p:attrName>
                                        </p:attrNameLst>
                                      </p:cBhvr>
                                      <p:to>
                                        <p:strVal val="visible"/>
                                      </p:to>
                                    </p:set>
                                    <p:animEffect transition="in" filter="fade">
                                      <p:cBhvr>
                                        <p:cTn id="22" dur="5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8 MARZO 1943</a:t>
            </a:r>
            <a:endParaRPr lang="it-IT" dirty="0"/>
          </a:p>
        </p:txBody>
      </p:sp>
      <p:sp>
        <p:nvSpPr>
          <p:cNvPr id="3" name="Segnaposto contenuto 2"/>
          <p:cNvSpPr>
            <a:spLocks noGrp="1"/>
          </p:cNvSpPr>
          <p:nvPr>
            <p:ph idx="1"/>
          </p:nvPr>
        </p:nvSpPr>
        <p:spPr/>
        <p:txBody>
          <a:bodyPr/>
          <a:lstStyle/>
          <a:p>
            <a:pPr algn="just">
              <a:buNone/>
            </a:pPr>
            <a:r>
              <a:rPr lang="it-IT" dirty="0" smtClean="0"/>
              <a:t>    Migliaia di donne, proprio in occasione dell'8 marzo) manifestano in piazza Castello a </a:t>
            </a:r>
            <a:r>
              <a:rPr lang="it-IT" b="1" dirty="0" smtClean="0"/>
              <a:t>Torino</a:t>
            </a:r>
            <a:r>
              <a:rPr lang="it-IT" dirty="0" smtClean="0"/>
              <a:t>: chiedono pane e la fine della guerra. La manifestazione è il prosieguo del grande </a:t>
            </a:r>
            <a:r>
              <a:rPr lang="it-IT" b="1" dirty="0" smtClean="0"/>
              <a:t>sciopero</a:t>
            </a:r>
            <a:r>
              <a:rPr lang="it-IT" dirty="0" smtClean="0"/>
              <a:t> che tre giorni prima aveva visto gli operai torinesi uscire dalle fabbriche al grido di «</a:t>
            </a:r>
            <a:r>
              <a:rPr lang="it-IT" b="1" i="1" dirty="0" smtClean="0"/>
              <a:t>pace e pane</a:t>
            </a:r>
            <a:r>
              <a:rPr lang="it-IT" dirty="0" smtClean="0"/>
              <a:t>». Le donne continueranno a manifestare per tutto il mese e alcune migliaia di loro saranno arrestate.</a:t>
            </a:r>
            <a:endParaRPr lang="it-I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GIUGNO  1943</a:t>
            </a:r>
            <a:endParaRPr lang="it-IT" dirty="0">
              <a:solidFill>
                <a:srgbClr val="FF0000"/>
              </a:solidFill>
            </a:endParaRPr>
          </a:p>
        </p:txBody>
      </p:sp>
      <p:sp>
        <p:nvSpPr>
          <p:cNvPr id="3" name="Segnaposto contenuto 2"/>
          <p:cNvSpPr>
            <a:spLocks noGrp="1"/>
          </p:cNvSpPr>
          <p:nvPr>
            <p:ph idx="1"/>
          </p:nvPr>
        </p:nvSpPr>
        <p:spPr/>
        <p:txBody>
          <a:bodyPr/>
          <a:lstStyle/>
          <a:p>
            <a:pPr algn="just">
              <a:buNone/>
            </a:pPr>
            <a:r>
              <a:rPr lang="it-IT" dirty="0" smtClean="0">
                <a:solidFill>
                  <a:srgbClr val="FF0000"/>
                </a:solidFill>
              </a:rPr>
              <a:t>11 giugno</a:t>
            </a:r>
          </a:p>
          <a:p>
            <a:pPr>
              <a:buNone/>
            </a:pPr>
            <a:r>
              <a:rPr lang="it-IT" dirty="0" smtClean="0"/>
              <a:t>Pantelleria e Lampedusa vengono occupate dagli</a:t>
            </a:r>
          </a:p>
          <a:p>
            <a:pPr>
              <a:buNone/>
            </a:pPr>
            <a:r>
              <a:rPr lang="it-IT" dirty="0" smtClean="0"/>
              <a:t>angloamericani.</a:t>
            </a:r>
          </a:p>
          <a:p>
            <a:pPr>
              <a:buNone/>
            </a:pPr>
            <a:r>
              <a:rPr lang="it-IT" dirty="0" smtClean="0">
                <a:solidFill>
                  <a:srgbClr val="FF0000"/>
                </a:solidFill>
              </a:rPr>
              <a:t>24 giugno</a:t>
            </a:r>
          </a:p>
          <a:p>
            <a:pPr>
              <a:buNone/>
            </a:pPr>
            <a:r>
              <a:rPr lang="it-IT" dirty="0" smtClean="0"/>
              <a:t>Mussolini afferma che qualunque tentativo di</a:t>
            </a:r>
          </a:p>
          <a:p>
            <a:pPr>
              <a:buNone/>
            </a:pPr>
            <a:r>
              <a:rPr lang="it-IT" dirty="0" smtClean="0"/>
              <a:t>sbarco alleato in Sicilia «</a:t>
            </a:r>
            <a:r>
              <a:rPr lang="it-IT" i="1" dirty="0" smtClean="0"/>
              <a:t>sarà fermato sul</a:t>
            </a:r>
          </a:p>
          <a:p>
            <a:pPr>
              <a:buNone/>
            </a:pPr>
            <a:r>
              <a:rPr lang="it-IT" i="1" dirty="0" smtClean="0"/>
              <a:t>bagnasciuga</a:t>
            </a:r>
            <a:r>
              <a:rPr lang="it-IT" dirty="0" smtClean="0"/>
              <a:t>.»</a:t>
            </a:r>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LUGLIO  1943</a:t>
            </a:r>
            <a:endParaRPr lang="it-IT" dirty="0">
              <a:solidFill>
                <a:srgbClr val="FF0000"/>
              </a:solidFill>
            </a:endParaRPr>
          </a:p>
        </p:txBody>
      </p:sp>
      <p:sp>
        <p:nvSpPr>
          <p:cNvPr id="3" name="Segnaposto contenuto 2"/>
          <p:cNvSpPr>
            <a:spLocks noGrp="1"/>
          </p:cNvSpPr>
          <p:nvPr>
            <p:ph idx="1"/>
          </p:nvPr>
        </p:nvSpPr>
        <p:spPr/>
        <p:txBody>
          <a:bodyPr>
            <a:normAutofit fontScale="62500" lnSpcReduction="20000"/>
          </a:bodyPr>
          <a:lstStyle/>
          <a:p>
            <a:pPr>
              <a:buNone/>
            </a:pPr>
            <a:r>
              <a:rPr lang="it-IT" b="1" dirty="0" smtClean="0"/>
              <a:t>10 luglio</a:t>
            </a:r>
          </a:p>
          <a:p>
            <a:pPr algn="just">
              <a:buNone/>
            </a:pPr>
            <a:r>
              <a:rPr lang="it-IT" b="1" dirty="0" smtClean="0">
                <a:solidFill>
                  <a:srgbClr val="FF0000"/>
                </a:solidFill>
              </a:rPr>
              <a:t>Sbarco angloamericano in Sicilia: operazione Husky</a:t>
            </a:r>
          </a:p>
          <a:p>
            <a:pPr algn="just">
              <a:buNone/>
            </a:pPr>
            <a:r>
              <a:rPr lang="it-IT" b="1" dirty="0" smtClean="0"/>
              <a:t>      </a:t>
            </a:r>
            <a:r>
              <a:rPr lang="it-IT" sz="2200" dirty="0" smtClean="0"/>
              <a:t>(nell’arco di terra tra Licata e Siracusa si riversarono 160.000 soldati; 4000 aerei da combattimento e da trasporto fornirono l’appoggio dal cielo mentre nel mare ci furono 285 navi da guerra, due portaerei e 2.775 unità di trasporto). In 39 giorni le divisioni inglesi, americane e canadesi liberano l’isola. Il 17 agosto il generale americano Patton entra a Messina. Le truppe naziste e fasciste  riparano in Calabria)</a:t>
            </a:r>
          </a:p>
          <a:p>
            <a:pPr>
              <a:buNone/>
            </a:pPr>
            <a:endParaRPr lang="it-IT" dirty="0" smtClean="0">
              <a:solidFill>
                <a:srgbClr val="FF0000"/>
              </a:solidFill>
            </a:endParaRPr>
          </a:p>
          <a:p>
            <a:pPr>
              <a:buNone/>
            </a:pPr>
            <a:r>
              <a:rPr lang="it-IT" b="1" dirty="0" smtClean="0"/>
              <a:t>25 luglio</a:t>
            </a:r>
          </a:p>
          <a:p>
            <a:pPr>
              <a:buNone/>
            </a:pPr>
            <a:r>
              <a:rPr lang="it-IT" b="1" dirty="0" smtClean="0">
                <a:solidFill>
                  <a:srgbClr val="FF0000"/>
                </a:solidFill>
              </a:rPr>
              <a:t>Il </a:t>
            </a:r>
            <a:r>
              <a:rPr lang="it-IT" b="1" dirty="0" smtClean="0"/>
              <a:t>Gran Consiglio del fascismo </a:t>
            </a:r>
            <a:r>
              <a:rPr lang="it-IT" b="1" dirty="0" smtClean="0">
                <a:solidFill>
                  <a:srgbClr val="FF0000"/>
                </a:solidFill>
              </a:rPr>
              <a:t>vota l'ordine del giorno con il quale</a:t>
            </a:r>
          </a:p>
          <a:p>
            <a:pPr>
              <a:buNone/>
            </a:pPr>
            <a:r>
              <a:rPr lang="it-IT" b="1" dirty="0" smtClean="0">
                <a:solidFill>
                  <a:srgbClr val="FF0000"/>
                </a:solidFill>
              </a:rPr>
              <a:t>viene </a:t>
            </a:r>
            <a:r>
              <a:rPr lang="it-IT" b="1" dirty="0" smtClean="0"/>
              <a:t>destituito Mussolini</a:t>
            </a:r>
            <a:r>
              <a:rPr lang="it-IT" b="1" dirty="0" smtClean="0">
                <a:solidFill>
                  <a:srgbClr val="FF0000"/>
                </a:solidFill>
              </a:rPr>
              <a:t>;  Badoglio è nominato nuovo capo del</a:t>
            </a:r>
          </a:p>
          <a:p>
            <a:pPr>
              <a:buNone/>
            </a:pPr>
            <a:r>
              <a:rPr lang="it-IT" b="1" dirty="0" smtClean="0">
                <a:solidFill>
                  <a:srgbClr val="FF0000"/>
                </a:solidFill>
              </a:rPr>
              <a:t>governo; il re riceve Mussolini e lo fa arrestare; viene annunciato</a:t>
            </a:r>
          </a:p>
          <a:p>
            <a:pPr>
              <a:buNone/>
            </a:pPr>
            <a:r>
              <a:rPr lang="it-IT" b="1" dirty="0" smtClean="0">
                <a:solidFill>
                  <a:srgbClr val="FF0000"/>
                </a:solidFill>
              </a:rPr>
              <a:t>alla radio il mutamento della situazione e la </a:t>
            </a:r>
            <a:r>
              <a:rPr lang="it-IT" b="1" dirty="0" smtClean="0"/>
              <a:t>continuazione della</a:t>
            </a:r>
          </a:p>
          <a:p>
            <a:pPr>
              <a:buNone/>
            </a:pPr>
            <a:r>
              <a:rPr lang="it-IT" b="1" dirty="0" smtClean="0"/>
              <a:t>guerra insieme alla Germania</a:t>
            </a:r>
            <a:endParaRPr lang="it-IT" b="1" dirty="0" smtClean="0">
              <a:solidFill>
                <a:srgbClr val="FF0000"/>
              </a:solidFill>
            </a:endParaRPr>
          </a:p>
          <a:p>
            <a:pPr>
              <a:buNone/>
            </a:pPr>
            <a:endParaRPr lang="it-IT" b="1" dirty="0" smtClean="0">
              <a:solidFill>
                <a:srgbClr val="FF0000"/>
              </a:solidFill>
            </a:endParaRPr>
          </a:p>
          <a:p>
            <a:pPr>
              <a:buNone/>
            </a:pPr>
            <a:r>
              <a:rPr lang="it-IT" b="1" dirty="0" smtClean="0"/>
              <a:t>28 luglio</a:t>
            </a:r>
          </a:p>
          <a:p>
            <a:pPr>
              <a:buNone/>
            </a:pPr>
            <a:r>
              <a:rPr lang="it-IT" b="1" dirty="0" smtClean="0">
                <a:solidFill>
                  <a:srgbClr val="FF0000"/>
                </a:solidFill>
              </a:rPr>
              <a:t>Il governo scioglie il PNF</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SETTEMBRE  1943</a:t>
            </a:r>
            <a:endParaRPr lang="it-IT" dirty="0">
              <a:solidFill>
                <a:srgbClr val="FF0000"/>
              </a:solidFill>
            </a:endParaRPr>
          </a:p>
        </p:txBody>
      </p:sp>
      <p:sp>
        <p:nvSpPr>
          <p:cNvPr id="3" name="Segnaposto contenuto 2"/>
          <p:cNvSpPr>
            <a:spLocks noGrp="1"/>
          </p:cNvSpPr>
          <p:nvPr>
            <p:ph idx="1"/>
          </p:nvPr>
        </p:nvSpPr>
        <p:spPr/>
        <p:txBody>
          <a:bodyPr>
            <a:noAutofit/>
          </a:bodyPr>
          <a:lstStyle/>
          <a:p>
            <a:pPr algn="just">
              <a:buNone/>
            </a:pPr>
            <a:r>
              <a:rPr lang="it-IT" sz="1600" b="1" dirty="0" smtClean="0"/>
              <a:t>3 settembre </a:t>
            </a:r>
          </a:p>
          <a:p>
            <a:pPr algn="just">
              <a:buNone/>
            </a:pPr>
            <a:r>
              <a:rPr lang="it-IT" sz="1600" dirty="0" smtClean="0"/>
              <a:t>A </a:t>
            </a:r>
            <a:r>
              <a:rPr lang="it-IT" sz="1600" b="1" dirty="0" err="1" smtClean="0">
                <a:solidFill>
                  <a:srgbClr val="FF0000"/>
                </a:solidFill>
              </a:rPr>
              <a:t>Cassibile</a:t>
            </a:r>
            <a:r>
              <a:rPr lang="it-IT" sz="1600" dirty="0" smtClean="0"/>
              <a:t> (Sicilia) il generale Giuseppe Castellano, plenipotenziario del governo italiano, firma</a:t>
            </a:r>
          </a:p>
          <a:p>
            <a:pPr algn="just">
              <a:buNone/>
            </a:pPr>
            <a:r>
              <a:rPr lang="it-IT" sz="1600" b="1" dirty="0" smtClean="0">
                <a:solidFill>
                  <a:srgbClr val="FF0000"/>
                </a:solidFill>
              </a:rPr>
              <a:t>l'armistizio</a:t>
            </a:r>
            <a:r>
              <a:rPr lang="it-IT" sz="1600" dirty="0" smtClean="0"/>
              <a:t> con gli alleati, che nello stesso giorno sbarcano in Calabria.                                                                        </a:t>
            </a:r>
            <a:r>
              <a:rPr lang="it-IT" sz="1600" dirty="0" smtClean="0">
                <a:solidFill>
                  <a:schemeClr val="accent5">
                    <a:lumMod val="40000"/>
                    <a:lumOff val="60000"/>
                  </a:schemeClr>
                </a:solidFill>
              </a:rPr>
              <a:t>.</a:t>
            </a:r>
          </a:p>
          <a:p>
            <a:pPr algn="just">
              <a:buNone/>
            </a:pPr>
            <a:r>
              <a:rPr lang="it-IT" sz="1600" b="1" dirty="0" smtClean="0"/>
              <a:t>8 settembre</a:t>
            </a:r>
          </a:p>
          <a:p>
            <a:pPr algn="just">
              <a:buNone/>
            </a:pPr>
            <a:r>
              <a:rPr lang="it-IT" sz="1600" dirty="0" smtClean="0"/>
              <a:t>Ore 16,30: Radio New York diffonde la notizia dell'armistizio. Immediata reazione delle truppe</a:t>
            </a:r>
          </a:p>
          <a:p>
            <a:pPr algn="just">
              <a:buNone/>
            </a:pPr>
            <a:r>
              <a:rPr lang="it-IT" sz="1600" dirty="0" smtClean="0"/>
              <a:t>naziste che rapidamente prendono il controllo del territorio e procedono al rastrellamento e</a:t>
            </a:r>
          </a:p>
          <a:p>
            <a:pPr algn="just">
              <a:buNone/>
            </a:pPr>
            <a:r>
              <a:rPr lang="it-IT" sz="1600" dirty="0" smtClean="0"/>
              <a:t>all'arresto dei soldati italiani. </a:t>
            </a:r>
          </a:p>
          <a:p>
            <a:pPr algn="just">
              <a:buNone/>
            </a:pPr>
            <a:r>
              <a:rPr lang="it-IT" sz="1600" dirty="0" smtClean="0"/>
              <a:t>Ore 19,45: Badoglio che sin dal mattino avrebbe dovuto dare notizia dell'armistizio, è costretto a</a:t>
            </a:r>
          </a:p>
          <a:p>
            <a:pPr algn="just">
              <a:buNone/>
            </a:pPr>
            <a:r>
              <a:rPr lang="it-IT" sz="1600" dirty="0" smtClean="0"/>
              <a:t>diramarla alla radio, senza però dare alcuna indicazione alle truppe se non quella assolutamente</a:t>
            </a:r>
          </a:p>
          <a:p>
            <a:pPr algn="just">
              <a:buNone/>
            </a:pPr>
            <a:r>
              <a:rPr lang="it-IT" sz="1600" dirty="0" smtClean="0"/>
              <a:t>ambigua di cessare le ostilità contro gli anglo-americani e rispondere ad eventuali altri attacchi.</a:t>
            </a:r>
          </a:p>
          <a:p>
            <a:pPr algn="just">
              <a:buNone/>
            </a:pPr>
            <a:r>
              <a:rPr lang="it-IT" sz="1600" dirty="0" smtClean="0"/>
              <a:t>Corona e governo compiono un atto del tutto disonorevole: non si assumono la responsabilità di</a:t>
            </a:r>
          </a:p>
          <a:p>
            <a:pPr algn="just">
              <a:buNone/>
            </a:pPr>
            <a:r>
              <a:rPr lang="it-IT" sz="1600" dirty="0" smtClean="0"/>
              <a:t>parlare con chiarezza agli italiani e lasciano il paese nel caos. </a:t>
            </a:r>
            <a:br>
              <a:rPr lang="it-IT" sz="1600" dirty="0" smtClean="0"/>
            </a:br>
            <a:endParaRPr lang="it-IT"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SETTEMBRE  1943</a:t>
            </a:r>
            <a:endParaRPr lang="it-IT" dirty="0">
              <a:solidFill>
                <a:srgbClr val="FF0000"/>
              </a:solidFill>
            </a:endParaRPr>
          </a:p>
        </p:txBody>
      </p:sp>
      <p:sp>
        <p:nvSpPr>
          <p:cNvPr id="3" name="Segnaposto contenuto 2"/>
          <p:cNvSpPr>
            <a:spLocks noGrp="1"/>
          </p:cNvSpPr>
          <p:nvPr>
            <p:ph idx="1"/>
          </p:nvPr>
        </p:nvSpPr>
        <p:spPr/>
        <p:txBody>
          <a:bodyPr>
            <a:noAutofit/>
          </a:bodyPr>
          <a:lstStyle/>
          <a:p>
            <a:pPr algn="just">
              <a:buNone/>
            </a:pPr>
            <a:r>
              <a:rPr lang="it-IT" sz="1600" b="1" dirty="0" smtClean="0"/>
              <a:t>8 settembre</a:t>
            </a:r>
          </a:p>
          <a:p>
            <a:pPr algn="just">
              <a:buNone/>
            </a:pPr>
            <a:r>
              <a:rPr lang="it-IT" sz="1600" dirty="0" smtClean="0"/>
              <a:t>Il generale americano Marc Clark dà il via all’operazione </a:t>
            </a:r>
            <a:r>
              <a:rPr lang="it-IT" sz="1600" i="1" dirty="0" err="1" smtClean="0"/>
              <a:t>Avalanche</a:t>
            </a:r>
            <a:r>
              <a:rPr lang="it-IT" sz="1600" dirty="0" smtClean="0"/>
              <a:t>, con lo sbarco nel porto di</a:t>
            </a:r>
          </a:p>
          <a:p>
            <a:pPr algn="just">
              <a:buNone/>
            </a:pPr>
            <a:r>
              <a:rPr lang="it-IT" sz="1600" dirty="0" smtClean="0"/>
              <a:t>Taranto e nel golfo di Salerno, incontrando in quest’ultima area una tenace resistenza tedesca che</a:t>
            </a:r>
          </a:p>
          <a:p>
            <a:pPr algn="just">
              <a:buNone/>
            </a:pPr>
            <a:r>
              <a:rPr lang="it-IT" sz="1600" dirty="0" smtClean="0"/>
              <a:t>rallenterà l’avanzata verso Napoli</a:t>
            </a:r>
          </a:p>
          <a:p>
            <a:pPr algn="just">
              <a:buNone/>
            </a:pPr>
            <a:endParaRPr lang="it-IT" sz="1600" i="1" dirty="0" smtClean="0"/>
          </a:p>
          <a:p>
            <a:pPr algn="just">
              <a:buNone/>
            </a:pPr>
            <a:r>
              <a:rPr lang="it-IT" sz="1600" b="1" dirty="0" smtClean="0"/>
              <a:t>9 settembre</a:t>
            </a:r>
          </a:p>
          <a:p>
            <a:pPr algn="just">
              <a:buNone/>
            </a:pPr>
            <a:r>
              <a:rPr lang="it-IT" sz="1600" dirty="0" smtClean="0"/>
              <a:t>All'alba, il re, Badoglio e i ministri </a:t>
            </a:r>
            <a:r>
              <a:rPr lang="it-IT" sz="1600" b="1" dirty="0" smtClean="0"/>
              <a:t>abbandonano la capitale</a:t>
            </a:r>
            <a:r>
              <a:rPr lang="it-IT" sz="1600" dirty="0" smtClean="0"/>
              <a:t> e si pongono sotto la protezione degli</a:t>
            </a:r>
          </a:p>
          <a:p>
            <a:pPr algn="just">
              <a:buNone/>
            </a:pPr>
            <a:r>
              <a:rPr lang="it-IT" sz="1600" dirty="0" smtClean="0"/>
              <a:t>Alleati a Brindisi.</a:t>
            </a:r>
          </a:p>
          <a:p>
            <a:pPr algn="just">
              <a:buNone/>
            </a:pPr>
            <a:r>
              <a:rPr lang="it-IT" sz="1600" b="1" dirty="0" smtClean="0"/>
              <a:t> </a:t>
            </a:r>
            <a:r>
              <a:rPr lang="it-IT" sz="1600" b="1" dirty="0" smtClean="0">
                <a:solidFill>
                  <a:srgbClr val="FF0000"/>
                </a:solidFill>
              </a:rPr>
              <a:t>Il Comitato nazionale delle opposizioni si costituisce in CLN (Comitato di Liberazione Nazionale</a:t>
            </a:r>
            <a:r>
              <a:rPr lang="it-IT" sz="1600" dirty="0" smtClean="0">
                <a:solidFill>
                  <a:srgbClr val="FF0000"/>
                </a:solidFill>
              </a:rPr>
              <a:t>)</a:t>
            </a:r>
            <a:r>
              <a:rPr lang="it-IT" sz="1600" dirty="0" smtClean="0"/>
              <a:t/>
            </a:r>
            <a:br>
              <a:rPr lang="it-IT" sz="1600" dirty="0" smtClean="0"/>
            </a:br>
            <a:endParaRPr lang="it-IT" sz="1600" dirty="0" smtClean="0"/>
          </a:p>
          <a:p>
            <a:pPr algn="just">
              <a:buNone/>
            </a:pPr>
            <a:r>
              <a:rPr lang="it-IT" sz="1600" dirty="0" smtClean="0"/>
              <a:t>       A </a:t>
            </a:r>
            <a:r>
              <a:rPr lang="it-IT" sz="1600" b="1" dirty="0" smtClean="0"/>
              <a:t>Porta San Paolo</a:t>
            </a:r>
            <a:r>
              <a:rPr lang="it-IT" sz="1600" dirty="0" smtClean="0"/>
              <a:t>, la popolazione si unisce ai militari italiani contro le truppe di </a:t>
            </a:r>
            <a:r>
              <a:rPr lang="it-IT" sz="1600" dirty="0" err="1" smtClean="0"/>
              <a:t>Kesselring</a:t>
            </a:r>
            <a:r>
              <a:rPr lang="it-IT" sz="1600" dirty="0" smtClean="0"/>
              <a:t>; la battaglia durerà fino al giorno successivo, quando i nazisti confermeranno lo status di «</a:t>
            </a:r>
            <a:r>
              <a:rPr lang="it-IT" sz="1600" b="1" i="1" dirty="0" smtClean="0"/>
              <a:t>città aperta</a:t>
            </a:r>
            <a:r>
              <a:rPr lang="it-IT" sz="1600" dirty="0" smtClean="0"/>
              <a:t>» (cioè città priva di difese e quindi </a:t>
            </a:r>
            <a:r>
              <a:rPr lang="it-IT" sz="1600" i="1" dirty="0" smtClean="0"/>
              <a:t>aperta</a:t>
            </a:r>
            <a:r>
              <a:rPr lang="it-IT" sz="1600" dirty="0" smtClean="0"/>
              <a:t> al passaggio di truppe di qualsiasi esercito, purché esso non la occupi) per la capitale, ma vi installeranno comunque un alto comando. Rudolf von </a:t>
            </a:r>
            <a:r>
              <a:rPr lang="it-IT" sz="1600" dirty="0" err="1" smtClean="0"/>
              <a:t>Rahn</a:t>
            </a:r>
            <a:r>
              <a:rPr lang="it-IT" sz="1600" dirty="0" smtClean="0"/>
              <a:t> viene nominato plenipotenziario del </a:t>
            </a:r>
            <a:r>
              <a:rPr lang="it-IT" sz="1600" i="1" dirty="0" smtClean="0"/>
              <a:t>Reich</a:t>
            </a:r>
            <a:r>
              <a:rPr lang="it-IT" sz="1600" dirty="0" smtClean="0"/>
              <a:t> in Italia.</a:t>
            </a:r>
            <a:br>
              <a:rPr lang="it-IT" sz="1600" dirty="0" smtClean="0"/>
            </a:br>
            <a:r>
              <a:rPr lang="it-IT" sz="1600" dirty="0" smtClean="0"/>
              <a:t/>
            </a:r>
            <a:br>
              <a:rPr lang="it-IT" sz="1600" dirty="0" smtClean="0"/>
            </a:br>
            <a:r>
              <a:rPr lang="it-IT" sz="1600" dirty="0" smtClean="0"/>
              <a:t/>
            </a:r>
            <a:br>
              <a:rPr lang="it-IT" sz="1600" dirty="0" smtClean="0"/>
            </a:br>
            <a:endParaRPr lang="it-IT"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http://www.carnialibera1944.it/immagini/resistenza_uni_album/immagini/cln_jpg.jpg"/>
          <p:cNvPicPr/>
          <p:nvPr/>
        </p:nvPicPr>
        <p:blipFill>
          <a:blip r:embed="rId2"/>
          <a:srcRect/>
          <a:stretch>
            <a:fillRect/>
          </a:stretch>
        </p:blipFill>
        <p:spPr bwMode="auto">
          <a:xfrm>
            <a:off x="2643175" y="1000108"/>
            <a:ext cx="4143404" cy="528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TotalTime>
  <Words>2416</Words>
  <PresentationFormat>Presentazione su schermo (4:3)</PresentationFormat>
  <Paragraphs>235</Paragraphs>
  <Slides>27</Slides>
  <Notes>2</Notes>
  <HiddenSlides>1</HiddenSlides>
  <MMClips>0</MMClips>
  <ScaleCrop>false</ScaleCrop>
  <HeadingPairs>
    <vt:vector size="4" baseType="variant">
      <vt:variant>
        <vt:lpstr>Tema</vt:lpstr>
      </vt:variant>
      <vt:variant>
        <vt:i4>1</vt:i4>
      </vt:variant>
      <vt:variant>
        <vt:lpstr>Titoli diapositive</vt:lpstr>
      </vt:variant>
      <vt:variant>
        <vt:i4>27</vt:i4>
      </vt:variant>
    </vt:vector>
  </HeadingPairs>
  <TitlesOfParts>
    <vt:vector size="28" baseType="lpstr">
      <vt:lpstr>Tema di Office</vt:lpstr>
      <vt:lpstr>Diapositiva 1</vt:lpstr>
      <vt:lpstr>Diapositiva 2</vt:lpstr>
      <vt:lpstr>Diapositiva 3</vt:lpstr>
      <vt:lpstr>8 MARZO 1943</vt:lpstr>
      <vt:lpstr>GIUGNO  1943</vt:lpstr>
      <vt:lpstr>LUGLIO  1943</vt:lpstr>
      <vt:lpstr>SETTEMBRE  1943</vt:lpstr>
      <vt:lpstr>SETTEMBRE  1943</vt:lpstr>
      <vt:lpstr>Diapositiva 9</vt:lpstr>
      <vt:lpstr>SETTEMBRE  1943</vt:lpstr>
      <vt:lpstr>SETTEMBRE  1943</vt:lpstr>
      <vt:lpstr>Diapositiva 12</vt:lpstr>
      <vt:lpstr>9 NOVEMBRE 1943  DISCORSO AI GIOVANI DI CONCETTO MARCHESI</vt:lpstr>
      <vt:lpstr>Studenti dell’Università di Padova!</vt:lpstr>
      <vt:lpstr>Diapositiva 15</vt:lpstr>
      <vt:lpstr>Diapositiva 16</vt:lpstr>
      <vt:lpstr>E   il   SUD  ?</vt:lpstr>
      <vt:lpstr>Le radici ideali della Resistenza: l’antifascismo </vt:lpstr>
      <vt:lpstr>                                     </vt:lpstr>
      <vt:lpstr>Lo spirito totalitario del fascismo </vt:lpstr>
      <vt:lpstr>“Uccidete pure me, ma l’idea che è in me  non l’ucciderete mai”</vt:lpstr>
      <vt:lpstr>"Cosa ho a che fare io con gli schiavi?“ motto circolare impresso su tutte le copertine dei suoi libri                                Piero Gobetti (1901/26)</vt:lpstr>
      <vt:lpstr>       “ Vivo, sono partigiano “                                                                                                                                       Antonio Gramsci  (1891/1937)</vt:lpstr>
      <vt:lpstr>« GIUSTIZIA E LIBERTÀ PER QUESTO MORIRONO PER QUESTO VIVONO »  epitaffio scritto da Calamandrei per la tomba dei fratelli Rosselli   Carlo e Nello Rosselli  (1899-1900/1937            </vt:lpstr>
      <vt:lpstr>E quando le mie figlie all'università mi parlavano di Che Guevara, io rispondevo: «A me bastano i fratelli Rosselli». Nello e Carlo erano ricchi, ebrei, sono morti ammazzati da parte di sicari fascisti per le loro idee di libertà. (Enzo Biagi)</vt:lpstr>
      <vt:lpstr>“la libertà è come la verità: si conquista, e quando  si è conquistata, per conservarla si riconquista…” Luigi Sturzo (1871/1959)</vt:lpstr>
      <vt:lpstr>Gli antifascismi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User</cp:lastModifiedBy>
  <cp:revision>58</cp:revision>
  <dcterms:created xsi:type="dcterms:W3CDTF">2015-02-22T18:17:45Z</dcterms:created>
  <dcterms:modified xsi:type="dcterms:W3CDTF">2017-02-23T23:12:50Z</dcterms:modified>
</cp:coreProperties>
</file>